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hony Mutwol" initials="AM" lastIdx="1" clrIdx="0">
    <p:extLst>
      <p:ext uri="{19B8F6BF-5375-455C-9EA6-DF929625EA0E}">
        <p15:presenceInfo xmlns:p15="http://schemas.microsoft.com/office/powerpoint/2012/main" userId="4147c9047aed16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4660"/>
  </p:normalViewPr>
  <p:slideViewPr>
    <p:cSldViewPr snapToGrid="0">
      <p:cViewPr varScale="1">
        <p:scale>
          <a:sx n="67" d="100"/>
          <a:sy n="67" d="100"/>
        </p:scale>
        <p:origin x="56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4F54F25-95FC-4889-B835-35B0FD8D682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84A3EF47-0849-4789-8D94-ABA4884BC7E5}">
      <dgm:prSet/>
      <dgm:spPr/>
      <dgm:t>
        <a:bodyPr/>
        <a:lstStyle/>
        <a:p>
          <a:r>
            <a:rPr lang="en-US"/>
            <a:t>What is the Question we are attempting to Answer?</a:t>
          </a:r>
        </a:p>
      </dgm:t>
    </dgm:pt>
    <dgm:pt modelId="{B37D8DF2-7713-4348-8E12-C4D60D3A0CB7}" type="parTrans" cxnId="{25EA5D5F-DE93-4B01-9721-A19F85E2028E}">
      <dgm:prSet/>
      <dgm:spPr/>
      <dgm:t>
        <a:bodyPr/>
        <a:lstStyle/>
        <a:p>
          <a:endParaRPr lang="en-US"/>
        </a:p>
      </dgm:t>
    </dgm:pt>
    <dgm:pt modelId="{E62521A1-236B-4698-8766-F4309DA972A6}" type="sibTrans" cxnId="{25EA5D5F-DE93-4B01-9721-A19F85E2028E}">
      <dgm:prSet/>
      <dgm:spPr/>
      <dgm:t>
        <a:bodyPr/>
        <a:lstStyle/>
        <a:p>
          <a:endParaRPr lang="en-US"/>
        </a:p>
      </dgm:t>
    </dgm:pt>
    <dgm:pt modelId="{F24E4C30-9EC0-4436-A82D-0BF2AC601625}">
      <dgm:prSet/>
      <dgm:spPr/>
      <dgm:t>
        <a:bodyPr/>
        <a:lstStyle/>
        <a:p>
          <a:r>
            <a:rPr lang="en-US"/>
            <a:t>What is our hypothesis?</a:t>
          </a:r>
        </a:p>
      </dgm:t>
    </dgm:pt>
    <dgm:pt modelId="{C4DCB4B5-F9C4-4671-BAD6-E3939F72C1A8}" type="parTrans" cxnId="{CB602329-D97A-4676-A580-6E23FE19007C}">
      <dgm:prSet/>
      <dgm:spPr/>
      <dgm:t>
        <a:bodyPr/>
        <a:lstStyle/>
        <a:p>
          <a:endParaRPr lang="en-US"/>
        </a:p>
      </dgm:t>
    </dgm:pt>
    <dgm:pt modelId="{38C6257B-34F9-4ABC-B4D9-6691AA1FFCB3}" type="sibTrans" cxnId="{CB602329-D97A-4676-A580-6E23FE19007C}">
      <dgm:prSet/>
      <dgm:spPr/>
      <dgm:t>
        <a:bodyPr/>
        <a:lstStyle/>
        <a:p>
          <a:endParaRPr lang="en-US"/>
        </a:p>
      </dgm:t>
    </dgm:pt>
    <dgm:pt modelId="{27FD2859-0C7F-4E01-8FFD-DF768B26EDEE}">
      <dgm:prSet/>
      <dgm:spPr/>
      <dgm:t>
        <a:bodyPr/>
        <a:lstStyle/>
        <a:p>
          <a:r>
            <a:rPr lang="en-US"/>
            <a:t>Brief background on superfund sites/cancer info </a:t>
          </a:r>
        </a:p>
      </dgm:t>
    </dgm:pt>
    <dgm:pt modelId="{C7EF26F5-4CBF-4221-A247-9A7B5A0222A2}" type="parTrans" cxnId="{AA2F52DA-1BBB-4D88-955B-DC744FE9628A}">
      <dgm:prSet/>
      <dgm:spPr/>
      <dgm:t>
        <a:bodyPr/>
        <a:lstStyle/>
        <a:p>
          <a:endParaRPr lang="en-US"/>
        </a:p>
      </dgm:t>
    </dgm:pt>
    <dgm:pt modelId="{87273308-F8A0-4D3F-A608-A1C27AF495C2}" type="sibTrans" cxnId="{AA2F52DA-1BBB-4D88-955B-DC744FE9628A}">
      <dgm:prSet/>
      <dgm:spPr/>
      <dgm:t>
        <a:bodyPr/>
        <a:lstStyle/>
        <a:p>
          <a:endParaRPr lang="en-US"/>
        </a:p>
      </dgm:t>
    </dgm:pt>
    <dgm:pt modelId="{B9B319C2-22B6-4BDB-AB0F-550ACCB30F14}">
      <dgm:prSet/>
      <dgm:spPr/>
      <dgm:t>
        <a:bodyPr/>
        <a:lstStyle/>
        <a:p>
          <a:r>
            <a:rPr lang="en-US" dirty="0"/>
            <a:t>Display a gmap highlighting the superfund sites locations and display the total number of superfund sites. Talk about how many counties are there as well. Display the heat map and talk about the how it was extracted from a “coding </a:t>
          </a:r>
        </a:p>
      </dgm:t>
    </dgm:pt>
    <dgm:pt modelId="{B7E923BE-9972-4F58-BD05-A996CE3B5329}" type="parTrans" cxnId="{D0E0F2B9-AD98-418B-A78D-21270260C70E}">
      <dgm:prSet/>
      <dgm:spPr/>
      <dgm:t>
        <a:bodyPr/>
        <a:lstStyle/>
        <a:p>
          <a:endParaRPr lang="en-US"/>
        </a:p>
      </dgm:t>
    </dgm:pt>
    <dgm:pt modelId="{2BA8690A-A14A-4F7E-A7D1-AE8E08F52230}" type="sibTrans" cxnId="{D0E0F2B9-AD98-418B-A78D-21270260C70E}">
      <dgm:prSet/>
      <dgm:spPr/>
      <dgm:t>
        <a:bodyPr/>
        <a:lstStyle/>
        <a:p>
          <a:endParaRPr lang="en-US"/>
        </a:p>
      </dgm:t>
    </dgm:pt>
    <dgm:pt modelId="{9C2CE4DD-06EF-42C1-AC45-3F56EBF37715}">
      <dgm:prSet/>
      <dgm:spPr/>
      <dgm:t>
        <a:bodyPr/>
        <a:lstStyle/>
        <a:p>
          <a:r>
            <a:rPr lang="en-US"/>
            <a:t>Talk about how we extracted data and also why some states the data could not be extracted.  </a:t>
          </a:r>
        </a:p>
      </dgm:t>
    </dgm:pt>
    <dgm:pt modelId="{55FC8D0F-A4FE-459B-8064-F5A59D0955D7}" type="parTrans" cxnId="{C3914D5C-1652-4B90-B462-1EFA7069775F}">
      <dgm:prSet/>
      <dgm:spPr/>
      <dgm:t>
        <a:bodyPr/>
        <a:lstStyle/>
        <a:p>
          <a:endParaRPr lang="en-US"/>
        </a:p>
      </dgm:t>
    </dgm:pt>
    <dgm:pt modelId="{129C5A1E-264D-4B42-A9CD-A2CF92D64C3B}" type="sibTrans" cxnId="{C3914D5C-1652-4B90-B462-1EFA7069775F}">
      <dgm:prSet/>
      <dgm:spPr/>
      <dgm:t>
        <a:bodyPr/>
        <a:lstStyle/>
        <a:p>
          <a:endParaRPr lang="en-US"/>
        </a:p>
      </dgm:t>
    </dgm:pt>
    <dgm:pt modelId="{29DE9E4E-4B14-45EF-B5C3-15B697684E7B}">
      <dgm:prSet/>
      <dgm:spPr/>
      <dgm:t>
        <a:bodyPr/>
        <a:lstStyle/>
        <a:p>
          <a:r>
            <a:rPr lang="en-US"/>
            <a:t>What are the types of graphs or calculations that  were applied. Primary emphasis on hypothesis testing. Display 6-8 visualizations. Include hypothesis testing. ( talk about preference in which test was selected)</a:t>
          </a:r>
        </a:p>
      </dgm:t>
    </dgm:pt>
    <dgm:pt modelId="{36F62BD2-5BA2-4810-BC64-9FBEAB4341C0}" type="parTrans" cxnId="{44102A81-9BC6-4B0A-A786-F6F5ABC0B558}">
      <dgm:prSet/>
      <dgm:spPr/>
      <dgm:t>
        <a:bodyPr/>
        <a:lstStyle/>
        <a:p>
          <a:endParaRPr lang="en-US"/>
        </a:p>
      </dgm:t>
    </dgm:pt>
    <dgm:pt modelId="{AF79CEDA-AA19-4F01-AFF4-A7370E10049B}" type="sibTrans" cxnId="{44102A81-9BC6-4B0A-A786-F6F5ABC0B558}">
      <dgm:prSet/>
      <dgm:spPr/>
      <dgm:t>
        <a:bodyPr/>
        <a:lstStyle/>
        <a:p>
          <a:endParaRPr lang="en-US"/>
        </a:p>
      </dgm:t>
    </dgm:pt>
    <dgm:pt modelId="{5E22751D-63D9-4C43-A757-939A351181CF}">
      <dgm:prSet/>
      <dgm:spPr/>
      <dgm:t>
        <a:bodyPr/>
        <a:lstStyle/>
        <a:p>
          <a:r>
            <a:rPr lang="en-US"/>
            <a:t>Talk about potential solutions on  reduction of cancer incidence. Was the hypothesis accepted or rejected?</a:t>
          </a:r>
        </a:p>
      </dgm:t>
    </dgm:pt>
    <dgm:pt modelId="{F4177B48-4B18-4DA0-9B2B-94729AD6D18C}" type="parTrans" cxnId="{23EC1C64-6EDD-4547-93AA-F559EA03A39F}">
      <dgm:prSet/>
      <dgm:spPr/>
      <dgm:t>
        <a:bodyPr/>
        <a:lstStyle/>
        <a:p>
          <a:endParaRPr lang="en-US"/>
        </a:p>
      </dgm:t>
    </dgm:pt>
    <dgm:pt modelId="{DCC2A845-29CD-4AD1-8AE1-56FD30A36504}" type="sibTrans" cxnId="{23EC1C64-6EDD-4547-93AA-F559EA03A39F}">
      <dgm:prSet/>
      <dgm:spPr/>
      <dgm:t>
        <a:bodyPr/>
        <a:lstStyle/>
        <a:p>
          <a:endParaRPr lang="en-US"/>
        </a:p>
      </dgm:t>
    </dgm:pt>
    <dgm:pt modelId="{D8B682E3-C1B2-41E8-8D59-3D43B56608CB}" type="pres">
      <dgm:prSet presAssocID="{04F54F25-95FC-4889-B835-35B0FD8D6829}" presName="linear" presStyleCnt="0">
        <dgm:presLayoutVars>
          <dgm:animLvl val="lvl"/>
          <dgm:resizeHandles val="exact"/>
        </dgm:presLayoutVars>
      </dgm:prSet>
      <dgm:spPr/>
    </dgm:pt>
    <dgm:pt modelId="{8311C3B9-B8F3-4F4A-B2E0-0ED5FC0236D3}" type="pres">
      <dgm:prSet presAssocID="{84A3EF47-0849-4789-8D94-ABA4884BC7E5}" presName="parentText" presStyleLbl="node1" presStyleIdx="0" presStyleCnt="7">
        <dgm:presLayoutVars>
          <dgm:chMax val="0"/>
          <dgm:bulletEnabled val="1"/>
        </dgm:presLayoutVars>
      </dgm:prSet>
      <dgm:spPr/>
    </dgm:pt>
    <dgm:pt modelId="{FC9ED512-4CEC-4567-99B5-A32BCC4AF140}" type="pres">
      <dgm:prSet presAssocID="{E62521A1-236B-4698-8766-F4309DA972A6}" presName="spacer" presStyleCnt="0"/>
      <dgm:spPr/>
    </dgm:pt>
    <dgm:pt modelId="{30772704-9A4D-4CF3-BA2C-70E11AEB815E}" type="pres">
      <dgm:prSet presAssocID="{F24E4C30-9EC0-4436-A82D-0BF2AC601625}" presName="parentText" presStyleLbl="node1" presStyleIdx="1" presStyleCnt="7">
        <dgm:presLayoutVars>
          <dgm:chMax val="0"/>
          <dgm:bulletEnabled val="1"/>
        </dgm:presLayoutVars>
      </dgm:prSet>
      <dgm:spPr/>
    </dgm:pt>
    <dgm:pt modelId="{402253E8-7FA2-4C1A-9C46-931E942EE4A1}" type="pres">
      <dgm:prSet presAssocID="{38C6257B-34F9-4ABC-B4D9-6691AA1FFCB3}" presName="spacer" presStyleCnt="0"/>
      <dgm:spPr/>
    </dgm:pt>
    <dgm:pt modelId="{071172E9-CF3D-436E-84CB-882FF09887E3}" type="pres">
      <dgm:prSet presAssocID="{27FD2859-0C7F-4E01-8FFD-DF768B26EDEE}" presName="parentText" presStyleLbl="node1" presStyleIdx="2" presStyleCnt="7">
        <dgm:presLayoutVars>
          <dgm:chMax val="0"/>
          <dgm:bulletEnabled val="1"/>
        </dgm:presLayoutVars>
      </dgm:prSet>
      <dgm:spPr/>
    </dgm:pt>
    <dgm:pt modelId="{52577054-889E-468D-900C-C8D51AF80D36}" type="pres">
      <dgm:prSet presAssocID="{87273308-F8A0-4D3F-A608-A1C27AF495C2}" presName="spacer" presStyleCnt="0"/>
      <dgm:spPr/>
    </dgm:pt>
    <dgm:pt modelId="{265570E9-CA86-481D-8612-EB5AA4517B19}" type="pres">
      <dgm:prSet presAssocID="{B9B319C2-22B6-4BDB-AB0F-550ACCB30F14}" presName="parentText" presStyleLbl="node1" presStyleIdx="3" presStyleCnt="7">
        <dgm:presLayoutVars>
          <dgm:chMax val="0"/>
          <dgm:bulletEnabled val="1"/>
        </dgm:presLayoutVars>
      </dgm:prSet>
      <dgm:spPr/>
    </dgm:pt>
    <dgm:pt modelId="{65A66DF2-3F74-435E-935A-5E8C64BAE01B}" type="pres">
      <dgm:prSet presAssocID="{2BA8690A-A14A-4F7E-A7D1-AE8E08F52230}" presName="spacer" presStyleCnt="0"/>
      <dgm:spPr/>
    </dgm:pt>
    <dgm:pt modelId="{46220A9B-EB43-4DC4-BA3C-DB7B5092899A}" type="pres">
      <dgm:prSet presAssocID="{9C2CE4DD-06EF-42C1-AC45-3F56EBF37715}" presName="parentText" presStyleLbl="node1" presStyleIdx="4" presStyleCnt="7">
        <dgm:presLayoutVars>
          <dgm:chMax val="0"/>
          <dgm:bulletEnabled val="1"/>
        </dgm:presLayoutVars>
      </dgm:prSet>
      <dgm:spPr/>
    </dgm:pt>
    <dgm:pt modelId="{A57FEED3-AA62-4546-9002-FCDB12DE297B}" type="pres">
      <dgm:prSet presAssocID="{129C5A1E-264D-4B42-A9CD-A2CF92D64C3B}" presName="spacer" presStyleCnt="0"/>
      <dgm:spPr/>
    </dgm:pt>
    <dgm:pt modelId="{4F7DC693-D74A-4341-A311-F9A5AA90DC69}" type="pres">
      <dgm:prSet presAssocID="{29DE9E4E-4B14-45EF-B5C3-15B697684E7B}" presName="parentText" presStyleLbl="node1" presStyleIdx="5" presStyleCnt="7">
        <dgm:presLayoutVars>
          <dgm:chMax val="0"/>
          <dgm:bulletEnabled val="1"/>
        </dgm:presLayoutVars>
      </dgm:prSet>
      <dgm:spPr/>
    </dgm:pt>
    <dgm:pt modelId="{C8114798-4224-46BE-93A9-92441E326D3F}" type="pres">
      <dgm:prSet presAssocID="{AF79CEDA-AA19-4F01-AFF4-A7370E10049B}" presName="spacer" presStyleCnt="0"/>
      <dgm:spPr/>
    </dgm:pt>
    <dgm:pt modelId="{3BE9CD7E-1B59-4437-832A-E73D9C467A2D}" type="pres">
      <dgm:prSet presAssocID="{5E22751D-63D9-4C43-A757-939A351181CF}" presName="parentText" presStyleLbl="node1" presStyleIdx="6" presStyleCnt="7">
        <dgm:presLayoutVars>
          <dgm:chMax val="0"/>
          <dgm:bulletEnabled val="1"/>
        </dgm:presLayoutVars>
      </dgm:prSet>
      <dgm:spPr/>
    </dgm:pt>
  </dgm:ptLst>
  <dgm:cxnLst>
    <dgm:cxn modelId="{D0A5720C-A8CC-4E50-8482-7069F1166039}" type="presOf" srcId="{04F54F25-95FC-4889-B835-35B0FD8D6829}" destId="{D8B682E3-C1B2-41E8-8D59-3D43B56608CB}" srcOrd="0" destOrd="0" presId="urn:microsoft.com/office/officeart/2005/8/layout/vList2"/>
    <dgm:cxn modelId="{EE3BC514-2D99-463A-ACC7-A2629F3AC82F}" type="presOf" srcId="{B9B319C2-22B6-4BDB-AB0F-550ACCB30F14}" destId="{265570E9-CA86-481D-8612-EB5AA4517B19}" srcOrd="0" destOrd="0" presId="urn:microsoft.com/office/officeart/2005/8/layout/vList2"/>
    <dgm:cxn modelId="{C4C6A01B-2847-491F-BE9E-4074713E0E55}" type="presOf" srcId="{84A3EF47-0849-4789-8D94-ABA4884BC7E5}" destId="{8311C3B9-B8F3-4F4A-B2E0-0ED5FC0236D3}" srcOrd="0" destOrd="0" presId="urn:microsoft.com/office/officeart/2005/8/layout/vList2"/>
    <dgm:cxn modelId="{CB602329-D97A-4676-A580-6E23FE19007C}" srcId="{04F54F25-95FC-4889-B835-35B0FD8D6829}" destId="{F24E4C30-9EC0-4436-A82D-0BF2AC601625}" srcOrd="1" destOrd="0" parTransId="{C4DCB4B5-F9C4-4671-BAD6-E3939F72C1A8}" sibTransId="{38C6257B-34F9-4ABC-B4D9-6691AA1FFCB3}"/>
    <dgm:cxn modelId="{C3914D5C-1652-4B90-B462-1EFA7069775F}" srcId="{04F54F25-95FC-4889-B835-35B0FD8D6829}" destId="{9C2CE4DD-06EF-42C1-AC45-3F56EBF37715}" srcOrd="4" destOrd="0" parTransId="{55FC8D0F-A4FE-459B-8064-F5A59D0955D7}" sibTransId="{129C5A1E-264D-4B42-A9CD-A2CF92D64C3B}"/>
    <dgm:cxn modelId="{25EA5D5F-DE93-4B01-9721-A19F85E2028E}" srcId="{04F54F25-95FC-4889-B835-35B0FD8D6829}" destId="{84A3EF47-0849-4789-8D94-ABA4884BC7E5}" srcOrd="0" destOrd="0" parTransId="{B37D8DF2-7713-4348-8E12-C4D60D3A0CB7}" sibTransId="{E62521A1-236B-4698-8766-F4309DA972A6}"/>
    <dgm:cxn modelId="{1DBD8863-2025-4B38-83E7-F44938643CBA}" type="presOf" srcId="{5E22751D-63D9-4C43-A757-939A351181CF}" destId="{3BE9CD7E-1B59-4437-832A-E73D9C467A2D}" srcOrd="0" destOrd="0" presId="urn:microsoft.com/office/officeart/2005/8/layout/vList2"/>
    <dgm:cxn modelId="{23EC1C64-6EDD-4547-93AA-F559EA03A39F}" srcId="{04F54F25-95FC-4889-B835-35B0FD8D6829}" destId="{5E22751D-63D9-4C43-A757-939A351181CF}" srcOrd="6" destOrd="0" parTransId="{F4177B48-4B18-4DA0-9B2B-94729AD6D18C}" sibTransId="{DCC2A845-29CD-4AD1-8AE1-56FD30A36504}"/>
    <dgm:cxn modelId="{17DA5549-51BB-4F60-B1A5-DE01686086AD}" type="presOf" srcId="{27FD2859-0C7F-4E01-8FFD-DF768B26EDEE}" destId="{071172E9-CF3D-436E-84CB-882FF09887E3}" srcOrd="0" destOrd="0" presId="urn:microsoft.com/office/officeart/2005/8/layout/vList2"/>
    <dgm:cxn modelId="{44102A81-9BC6-4B0A-A786-F6F5ABC0B558}" srcId="{04F54F25-95FC-4889-B835-35B0FD8D6829}" destId="{29DE9E4E-4B14-45EF-B5C3-15B697684E7B}" srcOrd="5" destOrd="0" parTransId="{36F62BD2-5BA2-4810-BC64-9FBEAB4341C0}" sibTransId="{AF79CEDA-AA19-4F01-AFF4-A7370E10049B}"/>
    <dgm:cxn modelId="{9FF965B3-7CEC-4335-AE95-B2D095476516}" type="presOf" srcId="{29DE9E4E-4B14-45EF-B5C3-15B697684E7B}" destId="{4F7DC693-D74A-4341-A311-F9A5AA90DC69}" srcOrd="0" destOrd="0" presId="urn:microsoft.com/office/officeart/2005/8/layout/vList2"/>
    <dgm:cxn modelId="{D0E0F2B9-AD98-418B-A78D-21270260C70E}" srcId="{04F54F25-95FC-4889-B835-35B0FD8D6829}" destId="{B9B319C2-22B6-4BDB-AB0F-550ACCB30F14}" srcOrd="3" destOrd="0" parTransId="{B7E923BE-9972-4F58-BD05-A996CE3B5329}" sibTransId="{2BA8690A-A14A-4F7E-A7D1-AE8E08F52230}"/>
    <dgm:cxn modelId="{AA2F52DA-1BBB-4D88-955B-DC744FE9628A}" srcId="{04F54F25-95FC-4889-B835-35B0FD8D6829}" destId="{27FD2859-0C7F-4E01-8FFD-DF768B26EDEE}" srcOrd="2" destOrd="0" parTransId="{C7EF26F5-4CBF-4221-A247-9A7B5A0222A2}" sibTransId="{87273308-F8A0-4D3F-A608-A1C27AF495C2}"/>
    <dgm:cxn modelId="{F1DCAADD-1144-4DDB-B61D-57D3BD04B1B3}" type="presOf" srcId="{9C2CE4DD-06EF-42C1-AC45-3F56EBF37715}" destId="{46220A9B-EB43-4DC4-BA3C-DB7B5092899A}" srcOrd="0" destOrd="0" presId="urn:microsoft.com/office/officeart/2005/8/layout/vList2"/>
    <dgm:cxn modelId="{2EBD72FC-D445-4B4C-8CBE-5E8716E0C3AE}" type="presOf" srcId="{F24E4C30-9EC0-4436-A82D-0BF2AC601625}" destId="{30772704-9A4D-4CF3-BA2C-70E11AEB815E}" srcOrd="0" destOrd="0" presId="urn:microsoft.com/office/officeart/2005/8/layout/vList2"/>
    <dgm:cxn modelId="{D2974D3B-140A-40B4-8E61-5A9F063376D4}" type="presParOf" srcId="{D8B682E3-C1B2-41E8-8D59-3D43B56608CB}" destId="{8311C3B9-B8F3-4F4A-B2E0-0ED5FC0236D3}" srcOrd="0" destOrd="0" presId="urn:microsoft.com/office/officeart/2005/8/layout/vList2"/>
    <dgm:cxn modelId="{FC6320AD-1DF1-48AD-80B0-2698A5135836}" type="presParOf" srcId="{D8B682E3-C1B2-41E8-8D59-3D43B56608CB}" destId="{FC9ED512-4CEC-4567-99B5-A32BCC4AF140}" srcOrd="1" destOrd="0" presId="urn:microsoft.com/office/officeart/2005/8/layout/vList2"/>
    <dgm:cxn modelId="{456266EF-228B-41D8-865A-9963F02718C2}" type="presParOf" srcId="{D8B682E3-C1B2-41E8-8D59-3D43B56608CB}" destId="{30772704-9A4D-4CF3-BA2C-70E11AEB815E}" srcOrd="2" destOrd="0" presId="urn:microsoft.com/office/officeart/2005/8/layout/vList2"/>
    <dgm:cxn modelId="{4AC0FAA7-EF35-4E28-8FC4-9A077DCCDB31}" type="presParOf" srcId="{D8B682E3-C1B2-41E8-8D59-3D43B56608CB}" destId="{402253E8-7FA2-4C1A-9C46-931E942EE4A1}" srcOrd="3" destOrd="0" presId="urn:microsoft.com/office/officeart/2005/8/layout/vList2"/>
    <dgm:cxn modelId="{85A96777-EC53-446C-A288-056844565CD7}" type="presParOf" srcId="{D8B682E3-C1B2-41E8-8D59-3D43B56608CB}" destId="{071172E9-CF3D-436E-84CB-882FF09887E3}" srcOrd="4" destOrd="0" presId="urn:microsoft.com/office/officeart/2005/8/layout/vList2"/>
    <dgm:cxn modelId="{0F9975D6-4062-4009-B407-45B5BC70C1DC}" type="presParOf" srcId="{D8B682E3-C1B2-41E8-8D59-3D43B56608CB}" destId="{52577054-889E-468D-900C-C8D51AF80D36}" srcOrd="5" destOrd="0" presId="urn:microsoft.com/office/officeart/2005/8/layout/vList2"/>
    <dgm:cxn modelId="{4CA21BEE-7D93-4AA3-BC0D-F24611A98190}" type="presParOf" srcId="{D8B682E3-C1B2-41E8-8D59-3D43B56608CB}" destId="{265570E9-CA86-481D-8612-EB5AA4517B19}" srcOrd="6" destOrd="0" presId="urn:microsoft.com/office/officeart/2005/8/layout/vList2"/>
    <dgm:cxn modelId="{A984A946-729C-4F22-A672-55F4091023CD}" type="presParOf" srcId="{D8B682E3-C1B2-41E8-8D59-3D43B56608CB}" destId="{65A66DF2-3F74-435E-935A-5E8C64BAE01B}" srcOrd="7" destOrd="0" presId="urn:microsoft.com/office/officeart/2005/8/layout/vList2"/>
    <dgm:cxn modelId="{E3B2AEBE-118C-458A-8A61-7E002F1FBE4E}" type="presParOf" srcId="{D8B682E3-C1B2-41E8-8D59-3D43B56608CB}" destId="{46220A9B-EB43-4DC4-BA3C-DB7B5092899A}" srcOrd="8" destOrd="0" presId="urn:microsoft.com/office/officeart/2005/8/layout/vList2"/>
    <dgm:cxn modelId="{497CE539-D293-418E-ACA2-915AA260D43F}" type="presParOf" srcId="{D8B682E3-C1B2-41E8-8D59-3D43B56608CB}" destId="{A57FEED3-AA62-4546-9002-FCDB12DE297B}" srcOrd="9" destOrd="0" presId="urn:microsoft.com/office/officeart/2005/8/layout/vList2"/>
    <dgm:cxn modelId="{E3B754D2-119F-4F01-977C-20E0F7B42139}" type="presParOf" srcId="{D8B682E3-C1B2-41E8-8D59-3D43B56608CB}" destId="{4F7DC693-D74A-4341-A311-F9A5AA90DC69}" srcOrd="10" destOrd="0" presId="urn:microsoft.com/office/officeart/2005/8/layout/vList2"/>
    <dgm:cxn modelId="{366F8A69-5967-4313-8547-67D817CF5C36}" type="presParOf" srcId="{D8B682E3-C1B2-41E8-8D59-3D43B56608CB}" destId="{C8114798-4224-46BE-93A9-92441E326D3F}" srcOrd="11" destOrd="0" presId="urn:microsoft.com/office/officeart/2005/8/layout/vList2"/>
    <dgm:cxn modelId="{2AC64FA1-34AD-408D-8163-E8B83E0FE909}" type="presParOf" srcId="{D8B682E3-C1B2-41E8-8D59-3D43B56608CB}" destId="{3BE9CD7E-1B59-4437-832A-E73D9C467A2D}"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23002F-F0FE-4B22-85EC-8AD69DBF0E6F}"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47991C8A-7E42-4A39-B293-EC175CEBBAF0}">
      <dgm:prSet/>
      <dgm:spPr/>
      <dgm:t>
        <a:bodyPr/>
        <a:lstStyle/>
        <a:p>
          <a:r>
            <a:rPr lang="en-US"/>
            <a:t>Cancer incidents rates is the number of new cancers of a specific site or type occurring in a specified population during a year and usually expressed the number of cancer per 100,00 at risk. </a:t>
          </a:r>
        </a:p>
      </dgm:t>
    </dgm:pt>
    <dgm:pt modelId="{FEAA9CB7-140A-4741-B0F3-B5A442596DA2}" type="parTrans" cxnId="{8BD6DE93-3D9B-46D5-B0A0-73C69C53F610}">
      <dgm:prSet/>
      <dgm:spPr/>
      <dgm:t>
        <a:bodyPr/>
        <a:lstStyle/>
        <a:p>
          <a:endParaRPr lang="en-US"/>
        </a:p>
      </dgm:t>
    </dgm:pt>
    <dgm:pt modelId="{7AB0FFC8-28A7-46B6-8559-24D438F9EBC0}" type="sibTrans" cxnId="{8BD6DE93-3D9B-46D5-B0A0-73C69C53F610}">
      <dgm:prSet/>
      <dgm:spPr/>
      <dgm:t>
        <a:bodyPr/>
        <a:lstStyle/>
        <a:p>
          <a:endParaRPr lang="en-US"/>
        </a:p>
      </dgm:t>
    </dgm:pt>
    <dgm:pt modelId="{B645FC85-DD08-4C2D-B2FF-466D7069D171}">
      <dgm:prSet/>
      <dgm:spPr/>
      <dgm:t>
        <a:bodyPr/>
        <a:lstStyle/>
        <a:p>
          <a:r>
            <a:rPr lang="en-US"/>
            <a:t>Here is the following equation below. </a:t>
          </a:r>
        </a:p>
      </dgm:t>
    </dgm:pt>
    <dgm:pt modelId="{B4DF5B8D-CAD8-43B0-B69A-421637DAE7B1}" type="parTrans" cxnId="{85C5825E-F044-4C90-885F-5377C06E6621}">
      <dgm:prSet/>
      <dgm:spPr/>
      <dgm:t>
        <a:bodyPr/>
        <a:lstStyle/>
        <a:p>
          <a:endParaRPr lang="en-US"/>
        </a:p>
      </dgm:t>
    </dgm:pt>
    <dgm:pt modelId="{C79B7A95-2D87-41C6-9B39-7DB6A266D363}" type="sibTrans" cxnId="{85C5825E-F044-4C90-885F-5377C06E6621}">
      <dgm:prSet/>
      <dgm:spPr/>
      <dgm:t>
        <a:bodyPr/>
        <a:lstStyle/>
        <a:p>
          <a:endParaRPr lang="en-US"/>
        </a:p>
      </dgm:t>
    </dgm:pt>
    <dgm:pt modelId="{B246F5FE-67C7-42D0-871E-49BE9AB7185F}">
      <dgm:prSet/>
      <dgm:spPr/>
      <dgm:t>
        <a:bodyPr/>
        <a:lstStyle/>
        <a:p>
          <a:r>
            <a:rPr lang="en-US" dirty="0"/>
            <a:t>Incidents rate = (new cancers/population)X 100,000.</a:t>
          </a:r>
        </a:p>
        <a:p>
          <a:r>
            <a:rPr lang="en-US" dirty="0"/>
            <a:t>Age </a:t>
          </a:r>
          <a:r>
            <a:rPr lang="en-US" b="0" i="0" dirty="0"/>
            <a:t>An age-adjusted rate is a weighted average of the age-specific rates, where the weights are the proportions of persons in the corresponding age groups of a standard population. </a:t>
          </a:r>
          <a:endParaRPr lang="en-US" dirty="0"/>
        </a:p>
      </dgm:t>
    </dgm:pt>
    <dgm:pt modelId="{70A345B0-CA56-4050-B0D7-D3DE7E9EB7CA}" type="parTrans" cxnId="{25A4408E-F304-46FA-BFEA-82BDCD67F27A}">
      <dgm:prSet/>
      <dgm:spPr/>
      <dgm:t>
        <a:bodyPr/>
        <a:lstStyle/>
        <a:p>
          <a:endParaRPr lang="en-US"/>
        </a:p>
      </dgm:t>
    </dgm:pt>
    <dgm:pt modelId="{9E9F19F3-46D3-4172-8D9B-E74D4A2E68FF}" type="sibTrans" cxnId="{25A4408E-F304-46FA-BFEA-82BDCD67F27A}">
      <dgm:prSet/>
      <dgm:spPr/>
      <dgm:t>
        <a:bodyPr/>
        <a:lstStyle/>
        <a:p>
          <a:endParaRPr lang="en-US"/>
        </a:p>
      </dgm:t>
    </dgm:pt>
    <dgm:pt modelId="{5B2BBCEA-A300-4CEC-975E-593E99DA4BC8}">
      <dgm:prSet/>
      <dgm:spPr/>
      <dgm:t>
        <a:bodyPr/>
        <a:lstStyle/>
        <a:p>
          <a:r>
            <a:rPr lang="en-US"/>
            <a:t>keep in mind that when calculating the incidents rate we do not include recurrences.  </a:t>
          </a:r>
        </a:p>
      </dgm:t>
    </dgm:pt>
    <dgm:pt modelId="{B892097A-F7A3-415D-A2B5-CF32AC0FBBA2}" type="parTrans" cxnId="{9BB6D771-A453-415A-A35E-F3580B854186}">
      <dgm:prSet/>
      <dgm:spPr/>
      <dgm:t>
        <a:bodyPr/>
        <a:lstStyle/>
        <a:p>
          <a:endParaRPr lang="en-US"/>
        </a:p>
      </dgm:t>
    </dgm:pt>
    <dgm:pt modelId="{E754CA16-DB89-4D3C-A1AB-2B318A681AE5}" type="sibTrans" cxnId="{9BB6D771-A453-415A-A35E-F3580B854186}">
      <dgm:prSet/>
      <dgm:spPr/>
      <dgm:t>
        <a:bodyPr/>
        <a:lstStyle/>
        <a:p>
          <a:endParaRPr lang="en-US"/>
        </a:p>
      </dgm:t>
    </dgm:pt>
    <dgm:pt modelId="{28B1AD75-D7BA-4CCA-B2BE-17A400712F24}" type="pres">
      <dgm:prSet presAssocID="{FC23002F-F0FE-4B22-85EC-8AD69DBF0E6F}" presName="root" presStyleCnt="0">
        <dgm:presLayoutVars>
          <dgm:dir/>
          <dgm:resizeHandles val="exact"/>
        </dgm:presLayoutVars>
      </dgm:prSet>
      <dgm:spPr/>
    </dgm:pt>
    <dgm:pt modelId="{4357705E-650B-4FF1-82C0-B3EFF0B86D19}" type="pres">
      <dgm:prSet presAssocID="{47991C8A-7E42-4A39-B293-EC175CEBBAF0}" presName="compNode" presStyleCnt="0"/>
      <dgm:spPr/>
    </dgm:pt>
    <dgm:pt modelId="{591FC9F4-F047-4713-9565-4456B9497E83}" type="pres">
      <dgm:prSet presAssocID="{47991C8A-7E42-4A39-B293-EC175CEBBAF0}" presName="bgRect" presStyleLbl="bgShp" presStyleIdx="0" presStyleCnt="4"/>
      <dgm:spPr/>
    </dgm:pt>
    <dgm:pt modelId="{B8104D29-A14F-48E1-BE6B-FE3F24813973}" type="pres">
      <dgm:prSet presAssocID="{47991C8A-7E42-4A39-B293-EC175CEBBAF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4EBA9F15-38E9-497D-8B86-3C3BF8A06AB2}" type="pres">
      <dgm:prSet presAssocID="{47991C8A-7E42-4A39-B293-EC175CEBBAF0}" presName="spaceRect" presStyleCnt="0"/>
      <dgm:spPr/>
    </dgm:pt>
    <dgm:pt modelId="{495A3B03-74C5-474D-A58D-533C451FB980}" type="pres">
      <dgm:prSet presAssocID="{47991C8A-7E42-4A39-B293-EC175CEBBAF0}" presName="parTx" presStyleLbl="revTx" presStyleIdx="0" presStyleCnt="4">
        <dgm:presLayoutVars>
          <dgm:chMax val="0"/>
          <dgm:chPref val="0"/>
        </dgm:presLayoutVars>
      </dgm:prSet>
      <dgm:spPr/>
    </dgm:pt>
    <dgm:pt modelId="{47351610-B22C-4A49-8DC2-721F7C80CBB4}" type="pres">
      <dgm:prSet presAssocID="{7AB0FFC8-28A7-46B6-8559-24D438F9EBC0}" presName="sibTrans" presStyleCnt="0"/>
      <dgm:spPr/>
    </dgm:pt>
    <dgm:pt modelId="{8DE4CA01-6EAE-4FF6-88A8-08642F20FA0D}" type="pres">
      <dgm:prSet presAssocID="{B645FC85-DD08-4C2D-B2FF-466D7069D171}" presName="compNode" presStyleCnt="0"/>
      <dgm:spPr/>
    </dgm:pt>
    <dgm:pt modelId="{A730D1D5-8F9D-40EC-AA28-D4B6E0F6AB76}" type="pres">
      <dgm:prSet presAssocID="{B645FC85-DD08-4C2D-B2FF-466D7069D171}" presName="bgRect" presStyleLbl="bgShp" presStyleIdx="1" presStyleCnt="4"/>
      <dgm:spPr/>
    </dgm:pt>
    <dgm:pt modelId="{B32B4300-34DA-409F-AB80-EF395EED6F68}" type="pres">
      <dgm:prSet presAssocID="{B645FC85-DD08-4C2D-B2FF-466D7069D17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r"/>
        </a:ext>
      </dgm:extLst>
    </dgm:pt>
    <dgm:pt modelId="{E78EFF83-3B48-41BB-BA26-2F52555AFD43}" type="pres">
      <dgm:prSet presAssocID="{B645FC85-DD08-4C2D-B2FF-466D7069D171}" presName="spaceRect" presStyleCnt="0"/>
      <dgm:spPr/>
    </dgm:pt>
    <dgm:pt modelId="{609591FC-1966-4EA2-A8BC-899A11226C17}" type="pres">
      <dgm:prSet presAssocID="{B645FC85-DD08-4C2D-B2FF-466D7069D171}" presName="parTx" presStyleLbl="revTx" presStyleIdx="1" presStyleCnt="4">
        <dgm:presLayoutVars>
          <dgm:chMax val="0"/>
          <dgm:chPref val="0"/>
        </dgm:presLayoutVars>
      </dgm:prSet>
      <dgm:spPr/>
    </dgm:pt>
    <dgm:pt modelId="{30CBCFBB-D7C8-4893-81C6-13EE2F81F64A}" type="pres">
      <dgm:prSet presAssocID="{C79B7A95-2D87-41C6-9B39-7DB6A266D363}" presName="sibTrans" presStyleCnt="0"/>
      <dgm:spPr/>
    </dgm:pt>
    <dgm:pt modelId="{10946C4D-BB93-4683-9BCA-5E845A740480}" type="pres">
      <dgm:prSet presAssocID="{B246F5FE-67C7-42D0-871E-49BE9AB7185F}" presName="compNode" presStyleCnt="0"/>
      <dgm:spPr/>
    </dgm:pt>
    <dgm:pt modelId="{2D5CFFBE-4A1E-4B0A-B0A0-601F99AA3F5C}" type="pres">
      <dgm:prSet presAssocID="{B246F5FE-67C7-42D0-871E-49BE9AB7185F}" presName="bgRect" presStyleLbl="bgShp" presStyleIdx="2" presStyleCnt="4"/>
      <dgm:spPr/>
    </dgm:pt>
    <dgm:pt modelId="{A2A45039-EC34-472E-B1D5-476061A778BF}" type="pres">
      <dgm:prSet presAssocID="{B246F5FE-67C7-42D0-871E-49BE9AB7185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a:ext>
      </dgm:extLst>
    </dgm:pt>
    <dgm:pt modelId="{DEC11CB4-F8EB-46FA-BC9D-98300510EB4A}" type="pres">
      <dgm:prSet presAssocID="{B246F5FE-67C7-42D0-871E-49BE9AB7185F}" presName="spaceRect" presStyleCnt="0"/>
      <dgm:spPr/>
    </dgm:pt>
    <dgm:pt modelId="{B2CEA42C-6ACF-466F-83F6-2E1E96FBD380}" type="pres">
      <dgm:prSet presAssocID="{B246F5FE-67C7-42D0-871E-49BE9AB7185F}" presName="parTx" presStyleLbl="revTx" presStyleIdx="2" presStyleCnt="4">
        <dgm:presLayoutVars>
          <dgm:chMax val="0"/>
          <dgm:chPref val="0"/>
        </dgm:presLayoutVars>
      </dgm:prSet>
      <dgm:spPr/>
    </dgm:pt>
    <dgm:pt modelId="{E0874799-CF6B-40BB-B335-04FDDAA715FE}" type="pres">
      <dgm:prSet presAssocID="{9E9F19F3-46D3-4172-8D9B-E74D4A2E68FF}" presName="sibTrans" presStyleCnt="0"/>
      <dgm:spPr/>
    </dgm:pt>
    <dgm:pt modelId="{1C320212-0968-409D-B269-8BE51669602D}" type="pres">
      <dgm:prSet presAssocID="{5B2BBCEA-A300-4CEC-975E-593E99DA4BC8}" presName="compNode" presStyleCnt="0"/>
      <dgm:spPr/>
    </dgm:pt>
    <dgm:pt modelId="{6D32C3B9-F34A-477C-9724-A407EE3F1A96}" type="pres">
      <dgm:prSet presAssocID="{5B2BBCEA-A300-4CEC-975E-593E99DA4BC8}" presName="bgRect" presStyleLbl="bgShp" presStyleIdx="3" presStyleCnt="4"/>
      <dgm:spPr/>
    </dgm:pt>
    <dgm:pt modelId="{4AC68F1C-0499-468A-82BA-387683D6EDC4}" type="pres">
      <dgm:prSet presAssocID="{5B2BBCEA-A300-4CEC-975E-593E99DA4BC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DDEEC899-99ED-42A6-A386-0384B47750AD}" type="pres">
      <dgm:prSet presAssocID="{5B2BBCEA-A300-4CEC-975E-593E99DA4BC8}" presName="spaceRect" presStyleCnt="0"/>
      <dgm:spPr/>
    </dgm:pt>
    <dgm:pt modelId="{CA02A4B3-7094-47B1-86FA-5ECBAA1FC99C}" type="pres">
      <dgm:prSet presAssocID="{5B2BBCEA-A300-4CEC-975E-593E99DA4BC8}" presName="parTx" presStyleLbl="revTx" presStyleIdx="3" presStyleCnt="4">
        <dgm:presLayoutVars>
          <dgm:chMax val="0"/>
          <dgm:chPref val="0"/>
        </dgm:presLayoutVars>
      </dgm:prSet>
      <dgm:spPr/>
    </dgm:pt>
  </dgm:ptLst>
  <dgm:cxnLst>
    <dgm:cxn modelId="{A9D3E416-946A-4C3D-8FD1-994180167CB1}" type="presOf" srcId="{B246F5FE-67C7-42D0-871E-49BE9AB7185F}" destId="{B2CEA42C-6ACF-466F-83F6-2E1E96FBD380}" srcOrd="0" destOrd="0" presId="urn:microsoft.com/office/officeart/2018/2/layout/IconVerticalSolidList"/>
    <dgm:cxn modelId="{85C5825E-F044-4C90-885F-5377C06E6621}" srcId="{FC23002F-F0FE-4B22-85EC-8AD69DBF0E6F}" destId="{B645FC85-DD08-4C2D-B2FF-466D7069D171}" srcOrd="1" destOrd="0" parTransId="{B4DF5B8D-CAD8-43B0-B69A-421637DAE7B1}" sibTransId="{C79B7A95-2D87-41C6-9B39-7DB6A266D363}"/>
    <dgm:cxn modelId="{9BB6D771-A453-415A-A35E-F3580B854186}" srcId="{FC23002F-F0FE-4B22-85EC-8AD69DBF0E6F}" destId="{5B2BBCEA-A300-4CEC-975E-593E99DA4BC8}" srcOrd="3" destOrd="0" parTransId="{B892097A-F7A3-415D-A2B5-CF32AC0FBBA2}" sibTransId="{E754CA16-DB89-4D3C-A1AB-2B318A681AE5}"/>
    <dgm:cxn modelId="{3C585857-34EC-46FB-A22E-E07A8B4E93AB}" type="presOf" srcId="{5B2BBCEA-A300-4CEC-975E-593E99DA4BC8}" destId="{CA02A4B3-7094-47B1-86FA-5ECBAA1FC99C}" srcOrd="0" destOrd="0" presId="urn:microsoft.com/office/officeart/2018/2/layout/IconVerticalSolidList"/>
    <dgm:cxn modelId="{5633137D-7FC1-482B-9253-7E853486CD09}" type="presOf" srcId="{B645FC85-DD08-4C2D-B2FF-466D7069D171}" destId="{609591FC-1966-4EA2-A8BC-899A11226C17}" srcOrd="0" destOrd="0" presId="urn:microsoft.com/office/officeart/2018/2/layout/IconVerticalSolidList"/>
    <dgm:cxn modelId="{25A4408E-F304-46FA-BFEA-82BDCD67F27A}" srcId="{FC23002F-F0FE-4B22-85EC-8AD69DBF0E6F}" destId="{B246F5FE-67C7-42D0-871E-49BE9AB7185F}" srcOrd="2" destOrd="0" parTransId="{70A345B0-CA56-4050-B0D7-D3DE7E9EB7CA}" sibTransId="{9E9F19F3-46D3-4172-8D9B-E74D4A2E68FF}"/>
    <dgm:cxn modelId="{8BD6DE93-3D9B-46D5-B0A0-73C69C53F610}" srcId="{FC23002F-F0FE-4B22-85EC-8AD69DBF0E6F}" destId="{47991C8A-7E42-4A39-B293-EC175CEBBAF0}" srcOrd="0" destOrd="0" parTransId="{FEAA9CB7-140A-4741-B0F3-B5A442596DA2}" sibTransId="{7AB0FFC8-28A7-46B6-8559-24D438F9EBC0}"/>
    <dgm:cxn modelId="{E41192C3-23F2-4275-87BC-B2E000C92627}" type="presOf" srcId="{FC23002F-F0FE-4B22-85EC-8AD69DBF0E6F}" destId="{28B1AD75-D7BA-4CCA-B2BE-17A400712F24}" srcOrd="0" destOrd="0" presId="urn:microsoft.com/office/officeart/2018/2/layout/IconVerticalSolidList"/>
    <dgm:cxn modelId="{6ED821FA-3F0B-458E-90AB-22FE492EDD82}" type="presOf" srcId="{47991C8A-7E42-4A39-B293-EC175CEBBAF0}" destId="{495A3B03-74C5-474D-A58D-533C451FB980}" srcOrd="0" destOrd="0" presId="urn:microsoft.com/office/officeart/2018/2/layout/IconVerticalSolidList"/>
    <dgm:cxn modelId="{CA3C4E02-084F-4F4D-A375-13BE1610B1DA}" type="presParOf" srcId="{28B1AD75-D7BA-4CCA-B2BE-17A400712F24}" destId="{4357705E-650B-4FF1-82C0-B3EFF0B86D19}" srcOrd="0" destOrd="0" presId="urn:microsoft.com/office/officeart/2018/2/layout/IconVerticalSolidList"/>
    <dgm:cxn modelId="{C6A2B196-B7E2-4F72-AB89-AE7CADFF95EC}" type="presParOf" srcId="{4357705E-650B-4FF1-82C0-B3EFF0B86D19}" destId="{591FC9F4-F047-4713-9565-4456B9497E83}" srcOrd="0" destOrd="0" presId="urn:microsoft.com/office/officeart/2018/2/layout/IconVerticalSolidList"/>
    <dgm:cxn modelId="{F26AF52D-84A6-4003-90AD-CEE10E8908F3}" type="presParOf" srcId="{4357705E-650B-4FF1-82C0-B3EFF0B86D19}" destId="{B8104D29-A14F-48E1-BE6B-FE3F24813973}" srcOrd="1" destOrd="0" presId="urn:microsoft.com/office/officeart/2018/2/layout/IconVerticalSolidList"/>
    <dgm:cxn modelId="{33D180FF-055C-4B54-838A-3A3977C8971D}" type="presParOf" srcId="{4357705E-650B-4FF1-82C0-B3EFF0B86D19}" destId="{4EBA9F15-38E9-497D-8B86-3C3BF8A06AB2}" srcOrd="2" destOrd="0" presId="urn:microsoft.com/office/officeart/2018/2/layout/IconVerticalSolidList"/>
    <dgm:cxn modelId="{6E5C4B35-5A01-4CC2-8F8A-5150D1A57219}" type="presParOf" srcId="{4357705E-650B-4FF1-82C0-B3EFF0B86D19}" destId="{495A3B03-74C5-474D-A58D-533C451FB980}" srcOrd="3" destOrd="0" presId="urn:microsoft.com/office/officeart/2018/2/layout/IconVerticalSolidList"/>
    <dgm:cxn modelId="{5BF6D76B-6418-4E59-A66B-A89B8E1A0D8B}" type="presParOf" srcId="{28B1AD75-D7BA-4CCA-B2BE-17A400712F24}" destId="{47351610-B22C-4A49-8DC2-721F7C80CBB4}" srcOrd="1" destOrd="0" presId="urn:microsoft.com/office/officeart/2018/2/layout/IconVerticalSolidList"/>
    <dgm:cxn modelId="{700BA320-7939-443D-A9C6-EDB447E2295E}" type="presParOf" srcId="{28B1AD75-D7BA-4CCA-B2BE-17A400712F24}" destId="{8DE4CA01-6EAE-4FF6-88A8-08642F20FA0D}" srcOrd="2" destOrd="0" presId="urn:microsoft.com/office/officeart/2018/2/layout/IconVerticalSolidList"/>
    <dgm:cxn modelId="{1C79D4ED-6B92-4C64-9544-9E78027C98BA}" type="presParOf" srcId="{8DE4CA01-6EAE-4FF6-88A8-08642F20FA0D}" destId="{A730D1D5-8F9D-40EC-AA28-D4B6E0F6AB76}" srcOrd="0" destOrd="0" presId="urn:microsoft.com/office/officeart/2018/2/layout/IconVerticalSolidList"/>
    <dgm:cxn modelId="{B3753388-E225-4E9F-92A8-44EB580E3C97}" type="presParOf" srcId="{8DE4CA01-6EAE-4FF6-88A8-08642F20FA0D}" destId="{B32B4300-34DA-409F-AB80-EF395EED6F68}" srcOrd="1" destOrd="0" presId="urn:microsoft.com/office/officeart/2018/2/layout/IconVerticalSolidList"/>
    <dgm:cxn modelId="{2C8D325F-FD31-4A1F-910F-73D9B016EC90}" type="presParOf" srcId="{8DE4CA01-6EAE-4FF6-88A8-08642F20FA0D}" destId="{E78EFF83-3B48-41BB-BA26-2F52555AFD43}" srcOrd="2" destOrd="0" presId="urn:microsoft.com/office/officeart/2018/2/layout/IconVerticalSolidList"/>
    <dgm:cxn modelId="{8839DD74-E26F-4FB2-BBE5-2B6894A96807}" type="presParOf" srcId="{8DE4CA01-6EAE-4FF6-88A8-08642F20FA0D}" destId="{609591FC-1966-4EA2-A8BC-899A11226C17}" srcOrd="3" destOrd="0" presId="urn:microsoft.com/office/officeart/2018/2/layout/IconVerticalSolidList"/>
    <dgm:cxn modelId="{9A2A0706-39B7-40EC-98FD-8470C77D38C3}" type="presParOf" srcId="{28B1AD75-D7BA-4CCA-B2BE-17A400712F24}" destId="{30CBCFBB-D7C8-4893-81C6-13EE2F81F64A}" srcOrd="3" destOrd="0" presId="urn:microsoft.com/office/officeart/2018/2/layout/IconVerticalSolidList"/>
    <dgm:cxn modelId="{681049D9-2846-4815-B1B2-795D2BFD3D53}" type="presParOf" srcId="{28B1AD75-D7BA-4CCA-B2BE-17A400712F24}" destId="{10946C4D-BB93-4683-9BCA-5E845A740480}" srcOrd="4" destOrd="0" presId="urn:microsoft.com/office/officeart/2018/2/layout/IconVerticalSolidList"/>
    <dgm:cxn modelId="{55E24163-1262-4C71-882B-D57B7B5D5A0B}" type="presParOf" srcId="{10946C4D-BB93-4683-9BCA-5E845A740480}" destId="{2D5CFFBE-4A1E-4B0A-B0A0-601F99AA3F5C}" srcOrd="0" destOrd="0" presId="urn:microsoft.com/office/officeart/2018/2/layout/IconVerticalSolidList"/>
    <dgm:cxn modelId="{D6B3253A-C00C-4A6B-9DC7-68E2DEF3EBC7}" type="presParOf" srcId="{10946C4D-BB93-4683-9BCA-5E845A740480}" destId="{A2A45039-EC34-472E-B1D5-476061A778BF}" srcOrd="1" destOrd="0" presId="urn:microsoft.com/office/officeart/2018/2/layout/IconVerticalSolidList"/>
    <dgm:cxn modelId="{E2AD1927-7408-42AD-AFB3-8C084CF35102}" type="presParOf" srcId="{10946C4D-BB93-4683-9BCA-5E845A740480}" destId="{DEC11CB4-F8EB-46FA-BC9D-98300510EB4A}" srcOrd="2" destOrd="0" presId="urn:microsoft.com/office/officeart/2018/2/layout/IconVerticalSolidList"/>
    <dgm:cxn modelId="{8CB7A3E7-1855-4EB1-AEAB-D36A6A86A9DE}" type="presParOf" srcId="{10946C4D-BB93-4683-9BCA-5E845A740480}" destId="{B2CEA42C-6ACF-466F-83F6-2E1E96FBD380}" srcOrd="3" destOrd="0" presId="urn:microsoft.com/office/officeart/2018/2/layout/IconVerticalSolidList"/>
    <dgm:cxn modelId="{01E7B5DE-16FC-4724-A13F-48747C4588E5}" type="presParOf" srcId="{28B1AD75-D7BA-4CCA-B2BE-17A400712F24}" destId="{E0874799-CF6B-40BB-B335-04FDDAA715FE}" srcOrd="5" destOrd="0" presId="urn:microsoft.com/office/officeart/2018/2/layout/IconVerticalSolidList"/>
    <dgm:cxn modelId="{7916D013-3442-475F-8340-084C2183603E}" type="presParOf" srcId="{28B1AD75-D7BA-4CCA-B2BE-17A400712F24}" destId="{1C320212-0968-409D-B269-8BE51669602D}" srcOrd="6" destOrd="0" presId="urn:microsoft.com/office/officeart/2018/2/layout/IconVerticalSolidList"/>
    <dgm:cxn modelId="{8D9841F1-C3A1-4A20-9013-4DDB381225EC}" type="presParOf" srcId="{1C320212-0968-409D-B269-8BE51669602D}" destId="{6D32C3B9-F34A-477C-9724-A407EE3F1A96}" srcOrd="0" destOrd="0" presId="urn:microsoft.com/office/officeart/2018/2/layout/IconVerticalSolidList"/>
    <dgm:cxn modelId="{09AAE9D1-09D8-4845-A0D9-718E5C84DA8C}" type="presParOf" srcId="{1C320212-0968-409D-B269-8BE51669602D}" destId="{4AC68F1C-0499-468A-82BA-387683D6EDC4}" srcOrd="1" destOrd="0" presId="urn:microsoft.com/office/officeart/2018/2/layout/IconVerticalSolidList"/>
    <dgm:cxn modelId="{5753994F-A6A7-4826-AF6B-78AF12DB2886}" type="presParOf" srcId="{1C320212-0968-409D-B269-8BE51669602D}" destId="{DDEEC899-99ED-42A6-A386-0384B47750AD}" srcOrd="2" destOrd="0" presId="urn:microsoft.com/office/officeart/2018/2/layout/IconVerticalSolidList"/>
    <dgm:cxn modelId="{258262C7-3FEA-43A3-BA2C-FE005E71BFC0}" type="presParOf" srcId="{1C320212-0968-409D-B269-8BE51669602D}" destId="{CA02A4B3-7094-47B1-86FA-5ECBAA1FC9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1C3B9-B8F3-4F4A-B2E0-0ED5FC0236D3}">
      <dsp:nvSpPr>
        <dsp:cNvPr id="0" name=""/>
        <dsp:cNvSpPr/>
      </dsp:nvSpPr>
      <dsp:spPr>
        <a:xfrm>
          <a:off x="0" y="103952"/>
          <a:ext cx="6513603" cy="776514"/>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What is the Question we are attempting to Answer?</a:t>
          </a:r>
        </a:p>
      </dsp:txBody>
      <dsp:txXfrm>
        <a:off x="37906" y="141858"/>
        <a:ext cx="6437791" cy="700702"/>
      </dsp:txXfrm>
    </dsp:sp>
    <dsp:sp modelId="{30772704-9A4D-4CF3-BA2C-70E11AEB815E}">
      <dsp:nvSpPr>
        <dsp:cNvPr id="0" name=""/>
        <dsp:cNvSpPr/>
      </dsp:nvSpPr>
      <dsp:spPr>
        <a:xfrm>
          <a:off x="0" y="920787"/>
          <a:ext cx="6513603" cy="776514"/>
        </a:xfrm>
        <a:prstGeom prst="roundRect">
          <a:avLst/>
        </a:prstGeom>
        <a:gradFill rotWithShape="0">
          <a:gsLst>
            <a:gs pos="0">
              <a:schemeClr val="accent5">
                <a:hueOff val="-1126424"/>
                <a:satOff val="-2903"/>
                <a:lumOff val="-1961"/>
                <a:alphaOff val="0"/>
                <a:satMod val="103000"/>
                <a:lumMod val="102000"/>
                <a:tint val="94000"/>
              </a:schemeClr>
            </a:gs>
            <a:gs pos="50000">
              <a:schemeClr val="accent5">
                <a:hueOff val="-1126424"/>
                <a:satOff val="-2903"/>
                <a:lumOff val="-1961"/>
                <a:alphaOff val="0"/>
                <a:satMod val="110000"/>
                <a:lumMod val="100000"/>
                <a:shade val="100000"/>
              </a:schemeClr>
            </a:gs>
            <a:gs pos="100000">
              <a:schemeClr val="accent5">
                <a:hueOff val="-1126424"/>
                <a:satOff val="-2903"/>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What is our hypothesis?</a:t>
          </a:r>
        </a:p>
      </dsp:txBody>
      <dsp:txXfrm>
        <a:off x="37906" y="958693"/>
        <a:ext cx="6437791" cy="700702"/>
      </dsp:txXfrm>
    </dsp:sp>
    <dsp:sp modelId="{071172E9-CF3D-436E-84CB-882FF09887E3}">
      <dsp:nvSpPr>
        <dsp:cNvPr id="0" name=""/>
        <dsp:cNvSpPr/>
      </dsp:nvSpPr>
      <dsp:spPr>
        <a:xfrm>
          <a:off x="0" y="1737621"/>
          <a:ext cx="6513603" cy="776514"/>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Brief background on superfund sites/cancer info </a:t>
          </a:r>
        </a:p>
      </dsp:txBody>
      <dsp:txXfrm>
        <a:off x="37906" y="1775527"/>
        <a:ext cx="6437791" cy="700702"/>
      </dsp:txXfrm>
    </dsp:sp>
    <dsp:sp modelId="{265570E9-CA86-481D-8612-EB5AA4517B19}">
      <dsp:nvSpPr>
        <dsp:cNvPr id="0" name=""/>
        <dsp:cNvSpPr/>
      </dsp:nvSpPr>
      <dsp:spPr>
        <a:xfrm>
          <a:off x="0" y="2554455"/>
          <a:ext cx="6513603" cy="776514"/>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Display a gmap highlighting the superfund sites locations and display the total number of superfund sites. Talk about how many counties are there as well. Display the heat map and talk about the how it was extracted from a “coding </a:t>
          </a:r>
        </a:p>
      </dsp:txBody>
      <dsp:txXfrm>
        <a:off x="37906" y="2592361"/>
        <a:ext cx="6437791" cy="700702"/>
      </dsp:txXfrm>
    </dsp:sp>
    <dsp:sp modelId="{46220A9B-EB43-4DC4-BA3C-DB7B5092899A}">
      <dsp:nvSpPr>
        <dsp:cNvPr id="0" name=""/>
        <dsp:cNvSpPr/>
      </dsp:nvSpPr>
      <dsp:spPr>
        <a:xfrm>
          <a:off x="0" y="3371290"/>
          <a:ext cx="6513603" cy="776514"/>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Talk about how we extracted data and also why some states the data could not be extracted.  </a:t>
          </a:r>
        </a:p>
      </dsp:txBody>
      <dsp:txXfrm>
        <a:off x="37906" y="3409196"/>
        <a:ext cx="6437791" cy="700702"/>
      </dsp:txXfrm>
    </dsp:sp>
    <dsp:sp modelId="{4F7DC693-D74A-4341-A311-F9A5AA90DC69}">
      <dsp:nvSpPr>
        <dsp:cNvPr id="0" name=""/>
        <dsp:cNvSpPr/>
      </dsp:nvSpPr>
      <dsp:spPr>
        <a:xfrm>
          <a:off x="0" y="4188124"/>
          <a:ext cx="6513603" cy="776514"/>
        </a:xfrm>
        <a:prstGeom prst="roundRect">
          <a:avLst/>
        </a:prstGeom>
        <a:gradFill rotWithShape="0">
          <a:gsLst>
            <a:gs pos="0">
              <a:schemeClr val="accent5">
                <a:hueOff val="-5632119"/>
                <a:satOff val="-14516"/>
                <a:lumOff val="-9804"/>
                <a:alphaOff val="0"/>
                <a:satMod val="103000"/>
                <a:lumMod val="102000"/>
                <a:tint val="94000"/>
              </a:schemeClr>
            </a:gs>
            <a:gs pos="50000">
              <a:schemeClr val="accent5">
                <a:hueOff val="-5632119"/>
                <a:satOff val="-14516"/>
                <a:lumOff val="-9804"/>
                <a:alphaOff val="0"/>
                <a:satMod val="110000"/>
                <a:lumMod val="100000"/>
                <a:shade val="100000"/>
              </a:schemeClr>
            </a:gs>
            <a:gs pos="100000">
              <a:schemeClr val="accent5">
                <a:hueOff val="-5632119"/>
                <a:satOff val="-14516"/>
                <a:lumOff val="-98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What are the types of graphs or calculations that  were applied. Primary emphasis on hypothesis testing. Display 6-8 visualizations. Include hypothesis testing. ( talk about preference in which test was selected)</a:t>
          </a:r>
        </a:p>
      </dsp:txBody>
      <dsp:txXfrm>
        <a:off x="37906" y="4226030"/>
        <a:ext cx="6437791" cy="700702"/>
      </dsp:txXfrm>
    </dsp:sp>
    <dsp:sp modelId="{3BE9CD7E-1B59-4437-832A-E73D9C467A2D}">
      <dsp:nvSpPr>
        <dsp:cNvPr id="0" name=""/>
        <dsp:cNvSpPr/>
      </dsp:nvSpPr>
      <dsp:spPr>
        <a:xfrm>
          <a:off x="0" y="5004958"/>
          <a:ext cx="6513603" cy="776514"/>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Talk about potential solutions on  reduction of cancer incidence. Was the hypothesis accepted or rejected?</a:t>
          </a:r>
        </a:p>
      </dsp:txBody>
      <dsp:txXfrm>
        <a:off x="37906" y="5042864"/>
        <a:ext cx="6437791" cy="700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FC9F4-F047-4713-9565-4456B9497E83}">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8104D29-A14F-48E1-BE6B-FE3F24813973}">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95A3B03-74C5-474D-A58D-533C451FB980}">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622300">
            <a:lnSpc>
              <a:spcPct val="90000"/>
            </a:lnSpc>
            <a:spcBef>
              <a:spcPct val="0"/>
            </a:spcBef>
            <a:spcAft>
              <a:spcPct val="35000"/>
            </a:spcAft>
            <a:buNone/>
          </a:pPr>
          <a:r>
            <a:rPr lang="en-US" sz="1400" kern="1200"/>
            <a:t>Cancer incidents rates is the number of new cancers of a specific site or type occurring in a specified population during a year and usually expressed the number of cancer per 100,00 at risk. </a:t>
          </a:r>
        </a:p>
      </dsp:txBody>
      <dsp:txXfrm>
        <a:off x="1429899" y="2442"/>
        <a:ext cx="5083704" cy="1238008"/>
      </dsp:txXfrm>
    </dsp:sp>
    <dsp:sp modelId="{A730D1D5-8F9D-40EC-AA28-D4B6E0F6AB76}">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32B4300-34DA-409F-AB80-EF395EED6F68}">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09591FC-1966-4EA2-A8BC-899A11226C17}">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622300">
            <a:lnSpc>
              <a:spcPct val="90000"/>
            </a:lnSpc>
            <a:spcBef>
              <a:spcPct val="0"/>
            </a:spcBef>
            <a:spcAft>
              <a:spcPct val="35000"/>
            </a:spcAft>
            <a:buNone/>
          </a:pPr>
          <a:r>
            <a:rPr lang="en-US" sz="1400" kern="1200"/>
            <a:t>Here is the following equation below. </a:t>
          </a:r>
        </a:p>
      </dsp:txBody>
      <dsp:txXfrm>
        <a:off x="1429899" y="1549953"/>
        <a:ext cx="5083704" cy="1238008"/>
      </dsp:txXfrm>
    </dsp:sp>
    <dsp:sp modelId="{2D5CFFBE-4A1E-4B0A-B0A0-601F99AA3F5C}">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A45039-EC34-472E-B1D5-476061A778BF}">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CEA42C-6ACF-466F-83F6-2E1E96FBD380}">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622300">
            <a:lnSpc>
              <a:spcPct val="90000"/>
            </a:lnSpc>
            <a:spcBef>
              <a:spcPct val="0"/>
            </a:spcBef>
            <a:spcAft>
              <a:spcPct val="35000"/>
            </a:spcAft>
            <a:buNone/>
          </a:pPr>
          <a:r>
            <a:rPr lang="en-US" sz="1400" kern="1200" dirty="0"/>
            <a:t>Incidents rate = (new cancers/population)X 100,000.</a:t>
          </a:r>
        </a:p>
        <a:p>
          <a:pPr marL="0" lvl="0" indent="0" algn="l" defTabSz="622300">
            <a:lnSpc>
              <a:spcPct val="90000"/>
            </a:lnSpc>
            <a:spcBef>
              <a:spcPct val="0"/>
            </a:spcBef>
            <a:spcAft>
              <a:spcPct val="35000"/>
            </a:spcAft>
            <a:buNone/>
          </a:pPr>
          <a:r>
            <a:rPr lang="en-US" sz="1400" kern="1200" dirty="0"/>
            <a:t>Age </a:t>
          </a:r>
          <a:r>
            <a:rPr lang="en-US" sz="1400" b="0" i="0" kern="1200" dirty="0"/>
            <a:t>An age-adjusted rate is a weighted average of the age-specific rates, where the weights are the proportions of persons in the corresponding age groups of a standard population. </a:t>
          </a:r>
          <a:endParaRPr lang="en-US" sz="1400" kern="1200" dirty="0"/>
        </a:p>
      </dsp:txBody>
      <dsp:txXfrm>
        <a:off x="1429899" y="3097464"/>
        <a:ext cx="5083704" cy="1238008"/>
      </dsp:txXfrm>
    </dsp:sp>
    <dsp:sp modelId="{6D32C3B9-F34A-477C-9724-A407EE3F1A96}">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AC68F1C-0499-468A-82BA-387683D6EDC4}">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A02A4B3-7094-47B1-86FA-5ECBAA1FC99C}">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622300">
            <a:lnSpc>
              <a:spcPct val="90000"/>
            </a:lnSpc>
            <a:spcBef>
              <a:spcPct val="0"/>
            </a:spcBef>
            <a:spcAft>
              <a:spcPct val="35000"/>
            </a:spcAft>
            <a:buNone/>
          </a:pPr>
          <a:r>
            <a:rPr lang="en-US" sz="1400" kern="1200"/>
            <a:t>keep in mind that when calculating the incidents rate we do not include recurrences.  </a:t>
          </a:r>
        </a:p>
      </dsp:txBody>
      <dsp:txXfrm>
        <a:off x="1429899" y="4644974"/>
        <a:ext cx="5083704" cy="12380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E8C1-9A58-4097-AB8C-36876395C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1045A9-B03D-490A-BF7C-CE687263F2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B14BB4-94B4-4614-9B60-19475962E55C}"/>
              </a:ext>
            </a:extLst>
          </p:cNvPr>
          <p:cNvSpPr>
            <a:spLocks noGrp="1"/>
          </p:cNvSpPr>
          <p:nvPr>
            <p:ph type="dt" sz="half" idx="10"/>
          </p:nvPr>
        </p:nvSpPr>
        <p:spPr/>
        <p:txBody>
          <a:bodyPr/>
          <a:lstStyle/>
          <a:p>
            <a:fld id="{6F1629D1-3D8A-4B66-B372-41819540DBBB}" type="datetimeFigureOut">
              <a:rPr lang="en-US" smtClean="0"/>
              <a:t>1/23/2019</a:t>
            </a:fld>
            <a:endParaRPr lang="en-US"/>
          </a:p>
        </p:txBody>
      </p:sp>
      <p:sp>
        <p:nvSpPr>
          <p:cNvPr id="5" name="Footer Placeholder 4">
            <a:extLst>
              <a:ext uri="{FF2B5EF4-FFF2-40B4-BE49-F238E27FC236}">
                <a16:creationId xmlns:a16="http://schemas.microsoft.com/office/drawing/2014/main" id="{5CBA3E05-8E82-4222-9141-5D9672993F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0EBBF1-85A2-4725-82DB-ABE79217839E}"/>
              </a:ext>
            </a:extLst>
          </p:cNvPr>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533225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E04B-9237-486B-AAA2-5F097B83F5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4D83AD-76B0-4EF2-A713-2358959D0CE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6A6014-DFA1-46D2-8C43-B0466F1902F7}"/>
              </a:ext>
            </a:extLst>
          </p:cNvPr>
          <p:cNvSpPr>
            <a:spLocks noGrp="1"/>
          </p:cNvSpPr>
          <p:nvPr>
            <p:ph type="dt" sz="half" idx="10"/>
          </p:nvPr>
        </p:nvSpPr>
        <p:spPr/>
        <p:txBody>
          <a:bodyPr/>
          <a:lstStyle/>
          <a:p>
            <a:fld id="{6F1629D1-3D8A-4B66-B372-41819540DBBB}" type="datetimeFigureOut">
              <a:rPr lang="en-US" smtClean="0"/>
              <a:t>1/23/2019</a:t>
            </a:fld>
            <a:endParaRPr lang="en-US"/>
          </a:p>
        </p:txBody>
      </p:sp>
      <p:sp>
        <p:nvSpPr>
          <p:cNvPr id="5" name="Footer Placeholder 4">
            <a:extLst>
              <a:ext uri="{FF2B5EF4-FFF2-40B4-BE49-F238E27FC236}">
                <a16:creationId xmlns:a16="http://schemas.microsoft.com/office/drawing/2014/main" id="{757B7633-8149-463A-931E-C3C22ED10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B4509B-D749-4310-9902-7639BF854B83}"/>
              </a:ext>
            </a:extLst>
          </p:cNvPr>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157889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478ED-FBCC-42A8-BC6D-149003EE59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F30D35-EAB8-47B1-B795-9D2B0F24516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A7BE2-A5DB-4833-BDE1-FE7E1BB77F19}"/>
              </a:ext>
            </a:extLst>
          </p:cNvPr>
          <p:cNvSpPr>
            <a:spLocks noGrp="1"/>
          </p:cNvSpPr>
          <p:nvPr>
            <p:ph type="dt" sz="half" idx="10"/>
          </p:nvPr>
        </p:nvSpPr>
        <p:spPr/>
        <p:txBody>
          <a:bodyPr/>
          <a:lstStyle/>
          <a:p>
            <a:fld id="{6F1629D1-3D8A-4B66-B372-41819540DBBB}" type="datetimeFigureOut">
              <a:rPr lang="en-US" smtClean="0"/>
              <a:t>1/23/2019</a:t>
            </a:fld>
            <a:endParaRPr lang="en-US"/>
          </a:p>
        </p:txBody>
      </p:sp>
      <p:sp>
        <p:nvSpPr>
          <p:cNvPr id="5" name="Footer Placeholder 4">
            <a:extLst>
              <a:ext uri="{FF2B5EF4-FFF2-40B4-BE49-F238E27FC236}">
                <a16:creationId xmlns:a16="http://schemas.microsoft.com/office/drawing/2014/main" id="{D0FB15F7-1FFC-4DFE-914D-2F4814B909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8B0157-DB23-48BE-A3D5-F26D7BD1D354}"/>
              </a:ext>
            </a:extLst>
          </p:cNvPr>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592217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56FED-0293-4416-A16E-2D04B0183F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31CB5E-0B80-4F3F-A064-EB29DA45B01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538B90-02FC-4112-828F-3E0762F2DC96}"/>
              </a:ext>
            </a:extLst>
          </p:cNvPr>
          <p:cNvSpPr>
            <a:spLocks noGrp="1"/>
          </p:cNvSpPr>
          <p:nvPr>
            <p:ph type="dt" sz="half" idx="10"/>
          </p:nvPr>
        </p:nvSpPr>
        <p:spPr/>
        <p:txBody>
          <a:bodyPr/>
          <a:lstStyle/>
          <a:p>
            <a:fld id="{6F1629D1-3D8A-4B66-B372-41819540DBBB}" type="datetimeFigureOut">
              <a:rPr lang="en-US" smtClean="0"/>
              <a:t>1/23/2019</a:t>
            </a:fld>
            <a:endParaRPr lang="en-US"/>
          </a:p>
        </p:txBody>
      </p:sp>
      <p:sp>
        <p:nvSpPr>
          <p:cNvPr id="5" name="Footer Placeholder 4">
            <a:extLst>
              <a:ext uri="{FF2B5EF4-FFF2-40B4-BE49-F238E27FC236}">
                <a16:creationId xmlns:a16="http://schemas.microsoft.com/office/drawing/2014/main" id="{F471AC21-F9EA-434F-9D38-E0E297BA03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47DF5-60DE-4C76-A14B-E498F97AFECF}"/>
              </a:ext>
            </a:extLst>
          </p:cNvPr>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77261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F926-1524-4146-BBAF-526C7A1E02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8F33F3-D601-48C0-969E-91F2EA593E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3F4D937-5EDC-4C3C-B7EB-0F303F0D1835}"/>
              </a:ext>
            </a:extLst>
          </p:cNvPr>
          <p:cNvSpPr>
            <a:spLocks noGrp="1"/>
          </p:cNvSpPr>
          <p:nvPr>
            <p:ph type="dt" sz="half" idx="10"/>
          </p:nvPr>
        </p:nvSpPr>
        <p:spPr/>
        <p:txBody>
          <a:bodyPr/>
          <a:lstStyle/>
          <a:p>
            <a:fld id="{6F1629D1-3D8A-4B66-B372-41819540DBBB}" type="datetimeFigureOut">
              <a:rPr lang="en-US" smtClean="0"/>
              <a:t>1/23/2019</a:t>
            </a:fld>
            <a:endParaRPr lang="en-US"/>
          </a:p>
        </p:txBody>
      </p:sp>
      <p:sp>
        <p:nvSpPr>
          <p:cNvPr id="5" name="Footer Placeholder 4">
            <a:extLst>
              <a:ext uri="{FF2B5EF4-FFF2-40B4-BE49-F238E27FC236}">
                <a16:creationId xmlns:a16="http://schemas.microsoft.com/office/drawing/2014/main" id="{A622591A-FFED-4025-96EC-636CDAFF8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9E614-C9B8-47D7-B538-B251D966C65C}"/>
              </a:ext>
            </a:extLst>
          </p:cNvPr>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39012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47FD-298D-43E0-9AA0-EA07B41321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A8DA75-CD6A-4C36-A5AB-3035DFDC860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F011BB-B6DE-414B-ADDE-5E75812B84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328600-F174-4ECA-8840-FBB6E45106EE}"/>
              </a:ext>
            </a:extLst>
          </p:cNvPr>
          <p:cNvSpPr>
            <a:spLocks noGrp="1"/>
          </p:cNvSpPr>
          <p:nvPr>
            <p:ph type="dt" sz="half" idx="10"/>
          </p:nvPr>
        </p:nvSpPr>
        <p:spPr/>
        <p:txBody>
          <a:bodyPr/>
          <a:lstStyle/>
          <a:p>
            <a:fld id="{6F1629D1-3D8A-4B66-B372-41819540DBBB}" type="datetimeFigureOut">
              <a:rPr lang="en-US" smtClean="0"/>
              <a:t>1/23/2019</a:t>
            </a:fld>
            <a:endParaRPr lang="en-US"/>
          </a:p>
        </p:txBody>
      </p:sp>
      <p:sp>
        <p:nvSpPr>
          <p:cNvPr id="6" name="Footer Placeholder 5">
            <a:extLst>
              <a:ext uri="{FF2B5EF4-FFF2-40B4-BE49-F238E27FC236}">
                <a16:creationId xmlns:a16="http://schemas.microsoft.com/office/drawing/2014/main" id="{B9EA27F8-C996-44B8-B22B-06E9C086AB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754C99-BACA-4215-A753-13B09338FA68}"/>
              </a:ext>
            </a:extLst>
          </p:cNvPr>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603040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DF1BC-4AD1-424F-82DA-9D9783061F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4C8D7F-C96C-4389-A777-E66AF9F1FF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111BA00-79A7-45B4-955C-D11543C74A4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85A217-778E-46A2-8DCE-A963AAFA39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AB39CB5-9993-417E-8CED-00DBB72EEA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1F4F5B-19D3-41FE-875D-41C022928A58}"/>
              </a:ext>
            </a:extLst>
          </p:cNvPr>
          <p:cNvSpPr>
            <a:spLocks noGrp="1"/>
          </p:cNvSpPr>
          <p:nvPr>
            <p:ph type="dt" sz="half" idx="10"/>
          </p:nvPr>
        </p:nvSpPr>
        <p:spPr/>
        <p:txBody>
          <a:bodyPr/>
          <a:lstStyle/>
          <a:p>
            <a:fld id="{6F1629D1-3D8A-4B66-B372-41819540DBBB}" type="datetimeFigureOut">
              <a:rPr lang="en-US" smtClean="0"/>
              <a:t>1/23/2019</a:t>
            </a:fld>
            <a:endParaRPr lang="en-US"/>
          </a:p>
        </p:txBody>
      </p:sp>
      <p:sp>
        <p:nvSpPr>
          <p:cNvPr id="8" name="Footer Placeholder 7">
            <a:extLst>
              <a:ext uri="{FF2B5EF4-FFF2-40B4-BE49-F238E27FC236}">
                <a16:creationId xmlns:a16="http://schemas.microsoft.com/office/drawing/2014/main" id="{87E8F22D-3802-433D-9E46-919DBEE404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E9D235-F06B-4CF5-9993-5F24B7161104}"/>
              </a:ext>
            </a:extLst>
          </p:cNvPr>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688207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3DD75-CA05-43A4-9379-C40E1B1968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86B044-190E-4F1E-B5FF-C240E0D07B49}"/>
              </a:ext>
            </a:extLst>
          </p:cNvPr>
          <p:cNvSpPr>
            <a:spLocks noGrp="1"/>
          </p:cNvSpPr>
          <p:nvPr>
            <p:ph type="dt" sz="half" idx="10"/>
          </p:nvPr>
        </p:nvSpPr>
        <p:spPr/>
        <p:txBody>
          <a:bodyPr/>
          <a:lstStyle/>
          <a:p>
            <a:fld id="{6F1629D1-3D8A-4B66-B372-41819540DBBB}" type="datetimeFigureOut">
              <a:rPr lang="en-US" smtClean="0"/>
              <a:t>1/23/2019</a:t>
            </a:fld>
            <a:endParaRPr lang="en-US"/>
          </a:p>
        </p:txBody>
      </p:sp>
      <p:sp>
        <p:nvSpPr>
          <p:cNvPr id="4" name="Footer Placeholder 3">
            <a:extLst>
              <a:ext uri="{FF2B5EF4-FFF2-40B4-BE49-F238E27FC236}">
                <a16:creationId xmlns:a16="http://schemas.microsoft.com/office/drawing/2014/main" id="{CC062B92-6DE0-4D28-BFE0-3AF6199576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56A65-D121-4F87-8579-D92BD56BFD05}"/>
              </a:ext>
            </a:extLst>
          </p:cNvPr>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310270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4C0C55-04B6-4A47-ADDB-559FA4E75A12}"/>
              </a:ext>
            </a:extLst>
          </p:cNvPr>
          <p:cNvSpPr>
            <a:spLocks noGrp="1"/>
          </p:cNvSpPr>
          <p:nvPr>
            <p:ph type="dt" sz="half" idx="10"/>
          </p:nvPr>
        </p:nvSpPr>
        <p:spPr/>
        <p:txBody>
          <a:bodyPr/>
          <a:lstStyle/>
          <a:p>
            <a:fld id="{6F1629D1-3D8A-4B66-B372-41819540DBBB}" type="datetimeFigureOut">
              <a:rPr lang="en-US" smtClean="0"/>
              <a:t>1/23/2019</a:t>
            </a:fld>
            <a:endParaRPr lang="en-US"/>
          </a:p>
        </p:txBody>
      </p:sp>
      <p:sp>
        <p:nvSpPr>
          <p:cNvPr id="3" name="Footer Placeholder 2">
            <a:extLst>
              <a:ext uri="{FF2B5EF4-FFF2-40B4-BE49-F238E27FC236}">
                <a16:creationId xmlns:a16="http://schemas.microsoft.com/office/drawing/2014/main" id="{199CDA34-8565-415F-8F1F-238331363F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4394F4-CD6C-4AEC-948A-F097473C01B8}"/>
              </a:ext>
            </a:extLst>
          </p:cNvPr>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1158493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F42A-D6AD-4C37-BD90-80929A513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9B8DBF-424D-4530-8EFD-5D30E0EA18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A1E24A-3C68-4FE3-B9C0-D764D52241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F52891-4F99-4BFF-823C-EC8015A92D77}"/>
              </a:ext>
            </a:extLst>
          </p:cNvPr>
          <p:cNvSpPr>
            <a:spLocks noGrp="1"/>
          </p:cNvSpPr>
          <p:nvPr>
            <p:ph type="dt" sz="half" idx="10"/>
          </p:nvPr>
        </p:nvSpPr>
        <p:spPr/>
        <p:txBody>
          <a:bodyPr/>
          <a:lstStyle/>
          <a:p>
            <a:fld id="{6F1629D1-3D8A-4B66-B372-41819540DBBB}" type="datetimeFigureOut">
              <a:rPr lang="en-US" smtClean="0"/>
              <a:t>1/23/2019</a:t>
            </a:fld>
            <a:endParaRPr lang="en-US"/>
          </a:p>
        </p:txBody>
      </p:sp>
      <p:sp>
        <p:nvSpPr>
          <p:cNvPr id="6" name="Footer Placeholder 5">
            <a:extLst>
              <a:ext uri="{FF2B5EF4-FFF2-40B4-BE49-F238E27FC236}">
                <a16:creationId xmlns:a16="http://schemas.microsoft.com/office/drawing/2014/main" id="{2BA5EDDE-3D2C-4483-9FD6-A3EA91B72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4A3DF9-8080-4EF8-A823-BF1FCC0A5FC0}"/>
              </a:ext>
            </a:extLst>
          </p:cNvPr>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121422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DF5FE-FB46-416F-B407-473EED10E6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FFD6BD-4032-4C27-971B-47E92519D3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5DF804-FB61-42B7-BCE9-EF2D274C91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855B01-C2E4-4319-9238-E129E93B70E4}"/>
              </a:ext>
            </a:extLst>
          </p:cNvPr>
          <p:cNvSpPr>
            <a:spLocks noGrp="1"/>
          </p:cNvSpPr>
          <p:nvPr>
            <p:ph type="dt" sz="half" idx="10"/>
          </p:nvPr>
        </p:nvSpPr>
        <p:spPr/>
        <p:txBody>
          <a:bodyPr/>
          <a:lstStyle/>
          <a:p>
            <a:fld id="{6F1629D1-3D8A-4B66-B372-41819540DBBB}" type="datetimeFigureOut">
              <a:rPr lang="en-US" smtClean="0"/>
              <a:t>1/23/2019</a:t>
            </a:fld>
            <a:endParaRPr lang="en-US"/>
          </a:p>
        </p:txBody>
      </p:sp>
      <p:sp>
        <p:nvSpPr>
          <p:cNvPr id="6" name="Footer Placeholder 5">
            <a:extLst>
              <a:ext uri="{FF2B5EF4-FFF2-40B4-BE49-F238E27FC236}">
                <a16:creationId xmlns:a16="http://schemas.microsoft.com/office/drawing/2014/main" id="{68A7031A-1D1E-46A3-8FB8-8E000AF4B3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4A8983-5E79-48C6-87A1-773E69F01FDF}"/>
              </a:ext>
            </a:extLst>
          </p:cNvPr>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1011401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6D987F-9283-4F12-8385-D0CFF92C72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9FCA8A-C138-4F9E-A9EB-24BAEE8BD1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E6B57-9D61-4E7B-ABE0-F144CC0E73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1629D1-3D8A-4B66-B372-41819540DBBB}" type="datetimeFigureOut">
              <a:rPr lang="en-US" smtClean="0"/>
              <a:t>1/23/2019</a:t>
            </a:fld>
            <a:endParaRPr lang="en-US"/>
          </a:p>
        </p:txBody>
      </p:sp>
      <p:sp>
        <p:nvSpPr>
          <p:cNvPr id="5" name="Footer Placeholder 4">
            <a:extLst>
              <a:ext uri="{FF2B5EF4-FFF2-40B4-BE49-F238E27FC236}">
                <a16:creationId xmlns:a16="http://schemas.microsoft.com/office/drawing/2014/main" id="{1A047F60-527F-44C7-B88A-2A762C5F5B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377525-117B-4559-A432-BDABFA338D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C17FB0-EBEA-4A29-AED8-2E64E42F0C88}" type="slidenum">
              <a:rPr lang="en-US" smtClean="0"/>
              <a:t>‹#›</a:t>
            </a:fld>
            <a:endParaRPr lang="en-US"/>
          </a:p>
        </p:txBody>
      </p:sp>
    </p:spTree>
    <p:extLst>
      <p:ext uri="{BB962C8B-B14F-4D97-AF65-F5344CB8AC3E}">
        <p14:creationId xmlns:p14="http://schemas.microsoft.com/office/powerpoint/2010/main" val="3674118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F408-3930-486A-A9F7-25CA7AB9AF31}"/>
              </a:ext>
            </a:extLst>
          </p:cNvPr>
          <p:cNvSpPr>
            <a:spLocks noGrp="1"/>
          </p:cNvSpPr>
          <p:nvPr>
            <p:ph type="ctrTitle"/>
          </p:nvPr>
        </p:nvSpPr>
        <p:spPr/>
        <p:txBody>
          <a:bodyPr>
            <a:normAutofit fontScale="90000"/>
          </a:bodyPr>
          <a:lstStyle/>
          <a:p>
            <a:r>
              <a:rPr lang="en-US" dirty="0"/>
              <a:t>University of Arizona</a:t>
            </a:r>
            <a:br>
              <a:rPr lang="en-US" dirty="0"/>
            </a:br>
            <a:r>
              <a:rPr lang="en-US" dirty="0"/>
              <a:t>Data Science Bootcamp</a:t>
            </a:r>
            <a:br>
              <a:rPr lang="en-US" dirty="0"/>
            </a:br>
            <a:endParaRPr lang="en-US" dirty="0"/>
          </a:p>
        </p:txBody>
      </p:sp>
      <p:sp>
        <p:nvSpPr>
          <p:cNvPr id="3" name="Subtitle 2">
            <a:extLst>
              <a:ext uri="{FF2B5EF4-FFF2-40B4-BE49-F238E27FC236}">
                <a16:creationId xmlns:a16="http://schemas.microsoft.com/office/drawing/2014/main" id="{8C371B2E-D354-4128-91FC-E386FABF3166}"/>
              </a:ext>
            </a:extLst>
          </p:cNvPr>
          <p:cNvSpPr>
            <a:spLocks noGrp="1"/>
          </p:cNvSpPr>
          <p:nvPr>
            <p:ph type="subTitle" idx="1"/>
          </p:nvPr>
        </p:nvSpPr>
        <p:spPr>
          <a:xfrm>
            <a:off x="743257" y="3602038"/>
            <a:ext cx="10865222" cy="2735194"/>
          </a:xfrm>
        </p:spPr>
        <p:txBody>
          <a:bodyPr>
            <a:normAutofit/>
          </a:bodyPr>
          <a:lstStyle/>
          <a:p>
            <a:pPr algn="l"/>
            <a:r>
              <a:rPr lang="en-US" dirty="0"/>
              <a:t>Group Project 1</a:t>
            </a:r>
          </a:p>
          <a:p>
            <a:pPr algn="l"/>
            <a:endParaRPr lang="en-US" dirty="0"/>
          </a:p>
          <a:p>
            <a:pPr algn="l"/>
            <a:endParaRPr lang="en-US" dirty="0"/>
          </a:p>
          <a:p>
            <a:pPr algn="l"/>
            <a:endParaRPr lang="en-US" dirty="0"/>
          </a:p>
          <a:p>
            <a:pPr algn="l"/>
            <a:r>
              <a:rPr lang="en-US" dirty="0"/>
              <a:t>Group Members: </a:t>
            </a:r>
          </a:p>
          <a:p>
            <a:pPr algn="l"/>
            <a:r>
              <a:rPr lang="en-US" dirty="0"/>
              <a:t>Brenda Daly, Bryan </a:t>
            </a:r>
            <a:r>
              <a:rPr lang="en-US" dirty="0" err="1"/>
              <a:t>Paynich</a:t>
            </a:r>
            <a:r>
              <a:rPr lang="en-US" dirty="0"/>
              <a:t>, Anthony </a:t>
            </a:r>
            <a:r>
              <a:rPr lang="en-US" dirty="0" err="1"/>
              <a:t>Mutwol</a:t>
            </a:r>
            <a:r>
              <a:rPr lang="en-US" dirty="0"/>
              <a:t>, Frank Garcia</a:t>
            </a:r>
          </a:p>
          <a:p>
            <a:pPr algn="l"/>
            <a:endParaRPr lang="en-US" dirty="0"/>
          </a:p>
        </p:txBody>
      </p:sp>
    </p:spTree>
    <p:extLst>
      <p:ext uri="{BB962C8B-B14F-4D97-AF65-F5344CB8AC3E}">
        <p14:creationId xmlns:p14="http://schemas.microsoft.com/office/powerpoint/2010/main" val="4206229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E7118-D181-4718-856C-A62F01879190}"/>
              </a:ext>
            </a:extLst>
          </p:cNvPr>
          <p:cNvSpPr>
            <a:spLocks noGrp="1"/>
          </p:cNvSpPr>
          <p:nvPr>
            <p:ph type="title"/>
          </p:nvPr>
        </p:nvSpPr>
        <p:spPr>
          <a:xfrm>
            <a:off x="648929" y="629266"/>
            <a:ext cx="3651467" cy="1676603"/>
          </a:xfrm>
        </p:spPr>
        <p:txBody>
          <a:bodyPr vert="horz" lIns="91440" tIns="45720" rIns="91440" bIns="45720" rtlCol="0" anchor="ctr">
            <a:normAutofit/>
          </a:bodyPr>
          <a:lstStyle/>
          <a:p>
            <a:r>
              <a:rPr lang="en-US" sz="4400"/>
              <a:t>Breast Cancer</a:t>
            </a:r>
          </a:p>
        </p:txBody>
      </p:sp>
      <p:sp>
        <p:nvSpPr>
          <p:cNvPr id="4" name="Text Placeholder 3">
            <a:extLst>
              <a:ext uri="{FF2B5EF4-FFF2-40B4-BE49-F238E27FC236}">
                <a16:creationId xmlns:a16="http://schemas.microsoft.com/office/drawing/2014/main" id="{8EC814C8-24B5-42BF-9BD5-0532411CF207}"/>
              </a:ext>
            </a:extLst>
          </p:cNvPr>
          <p:cNvSpPr>
            <a:spLocks noGrp="1"/>
          </p:cNvSpPr>
          <p:nvPr>
            <p:ph type="body" sz="half" idx="2"/>
          </p:nvPr>
        </p:nvSpPr>
        <p:spPr>
          <a:xfrm>
            <a:off x="648931" y="2438400"/>
            <a:ext cx="3651466" cy="3785419"/>
          </a:xfrm>
        </p:spPr>
        <p:txBody>
          <a:bodyPr vert="horz" lIns="91440" tIns="45720" rIns="91440" bIns="45720" rtlCol="0">
            <a:normAutofit/>
          </a:bodyPr>
          <a:lstStyle/>
          <a:p>
            <a:pPr indent="-228600">
              <a:buFont typeface="Arial" panose="020B0604020202020204" pitchFamily="34" charset="0"/>
              <a:buChar char="•"/>
            </a:pPr>
            <a:r>
              <a:rPr lang="en-US" sz="1800"/>
              <a:t>The Image on your right displays a heat map of breast cancer incidence. Cross referencing this heat map and the superfund sites heat map its very aggregated on the east side.</a:t>
            </a:r>
          </a:p>
          <a:p>
            <a:pPr indent="-228600">
              <a:buFont typeface="Arial" panose="020B0604020202020204" pitchFamily="34" charset="0"/>
              <a:buChar char="•"/>
            </a:pPr>
            <a:endParaRPr lang="en-US" sz="1800"/>
          </a:p>
        </p:txBody>
      </p:sp>
      <p:pic>
        <p:nvPicPr>
          <p:cNvPr id="6" name="Picture Placeholder 5" descr="A picture containing map, building, tree, text&#10;&#10;Description automatically generated">
            <a:extLst>
              <a:ext uri="{FF2B5EF4-FFF2-40B4-BE49-F238E27FC236}">
                <a16:creationId xmlns:a16="http://schemas.microsoft.com/office/drawing/2014/main" id="{2B3B0514-CA9D-4173-B1A5-D3778DD18CB5}"/>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9025" r="19025"/>
          <a:stretch/>
        </p:blipFill>
        <p:spPr>
          <a:xfrm>
            <a:off x="4639056" y="10"/>
            <a:ext cx="7552944" cy="6857990"/>
          </a:xfrm>
          <a:prstGeom prst="rect">
            <a:avLst/>
          </a:prstGeom>
          <a:effectLst/>
        </p:spPr>
      </p:pic>
    </p:spTree>
    <p:extLst>
      <p:ext uri="{BB962C8B-B14F-4D97-AF65-F5344CB8AC3E}">
        <p14:creationId xmlns:p14="http://schemas.microsoft.com/office/powerpoint/2010/main" val="1725777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a:solidFill>
                  <a:srgbClr val="FFFFFF"/>
                </a:solidFill>
              </a:rPr>
              <a:t>Data Visualization on Breast cancer</a:t>
            </a:r>
          </a:p>
        </p:txBody>
      </p:sp>
      <p:pic>
        <p:nvPicPr>
          <p:cNvPr id="6" name="Picture Placeholder 5" descr="A picture containing sky&#10;&#10;Description automatically generated">
            <a:extLst>
              <a:ext uri="{FF2B5EF4-FFF2-40B4-BE49-F238E27FC236}">
                <a16:creationId xmlns:a16="http://schemas.microsoft.com/office/drawing/2014/main" id="{C50C29D6-FB08-4B8A-AFFE-5640BCC5AB2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8924" r="5154"/>
          <a:stretch/>
        </p:blipFill>
        <p:spPr>
          <a:xfrm>
            <a:off x="327547" y="321733"/>
            <a:ext cx="7058306" cy="4107392"/>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FDEE0932-632F-48FB-A010-94A718CC6A55}"/>
              </a:ext>
            </a:extLst>
          </p:cNvPr>
          <p:cNvSpPr>
            <a:spLocks noGrp="1"/>
          </p:cNvSpPr>
          <p:nvPr>
            <p:ph type="body" sz="half" idx="2"/>
          </p:nvPr>
        </p:nvSpPr>
        <p:spPr>
          <a:xfrm>
            <a:off x="8029319" y="917725"/>
            <a:ext cx="3424739" cy="4852362"/>
          </a:xfrm>
        </p:spPr>
        <p:txBody>
          <a:bodyPr vert="horz" lIns="91440" tIns="45720" rIns="91440" bIns="45720" rtlCol="0" anchor="ctr">
            <a:normAutofit/>
          </a:bodyPr>
          <a:lstStyle/>
          <a:p>
            <a:pPr indent="-228600">
              <a:buFont typeface="Arial" panose="020B0604020202020204" pitchFamily="34" charset="0"/>
              <a:buChar char="•"/>
            </a:pPr>
            <a:r>
              <a:rPr lang="en-US" sz="2000" dirty="0">
                <a:solidFill>
                  <a:srgbClr val="FFFFFF"/>
                </a:solidFill>
              </a:rPr>
              <a:t>The Image on the left is a scatter plot representation of breast cancer in number of superfund sites vs incident rates. Take note on the X axis Age Adjusted incident rate. </a:t>
            </a:r>
          </a:p>
        </p:txBody>
      </p:sp>
    </p:spTree>
    <p:extLst>
      <p:ext uri="{BB962C8B-B14F-4D97-AF65-F5344CB8AC3E}">
        <p14:creationId xmlns:p14="http://schemas.microsoft.com/office/powerpoint/2010/main" val="2264437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AF371-6D01-4BB3-9B65-4A908E4BAB6A}"/>
              </a:ext>
            </a:extLst>
          </p:cNvPr>
          <p:cNvSpPr>
            <a:spLocks noGrp="1"/>
          </p:cNvSpPr>
          <p:nvPr>
            <p:ph type="title"/>
          </p:nvPr>
        </p:nvSpPr>
        <p:spPr/>
        <p:txBody>
          <a:bodyPr/>
          <a:lstStyle/>
          <a:p>
            <a:r>
              <a:rPr lang="en-US" dirty="0"/>
              <a:t>More Data Visualization. </a:t>
            </a:r>
          </a:p>
        </p:txBody>
      </p:sp>
      <p:sp>
        <p:nvSpPr>
          <p:cNvPr id="3" name="Picture Placeholder 2">
            <a:extLst>
              <a:ext uri="{FF2B5EF4-FFF2-40B4-BE49-F238E27FC236}">
                <a16:creationId xmlns:a16="http://schemas.microsoft.com/office/drawing/2014/main" id="{4DE64B14-7BBA-4D01-9CA5-040BD40CE770}"/>
              </a:ext>
            </a:extLst>
          </p:cNvPr>
          <p:cNvSpPr>
            <a:spLocks noGrp="1"/>
          </p:cNvSpPr>
          <p:nvPr>
            <p:ph type="pic" idx="1"/>
          </p:nvPr>
        </p:nvSpPr>
        <p:spPr/>
      </p:sp>
      <p:sp>
        <p:nvSpPr>
          <p:cNvPr id="4" name="Text Placeholder 3">
            <a:extLst>
              <a:ext uri="{FF2B5EF4-FFF2-40B4-BE49-F238E27FC236}">
                <a16:creationId xmlns:a16="http://schemas.microsoft.com/office/drawing/2014/main" id="{601B9DE8-81E7-4173-86AA-B45BE8D6448A}"/>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261439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AFB656-7472-4296-90F2-209C01779B51}"/>
              </a:ext>
            </a:extLst>
          </p:cNvPr>
          <p:cNvSpPr>
            <a:spLocks noGrp="1"/>
          </p:cNvSpPr>
          <p:nvPr>
            <p:ph type="title"/>
          </p:nvPr>
        </p:nvSpPr>
        <p:spPr>
          <a:xfrm>
            <a:off x="863029" y="1012004"/>
            <a:ext cx="3416158" cy="4795408"/>
          </a:xfrm>
        </p:spPr>
        <p:txBody>
          <a:bodyPr>
            <a:normAutofit/>
          </a:bodyPr>
          <a:lstStyle/>
          <a:p>
            <a:r>
              <a:rPr lang="en-US">
                <a:solidFill>
                  <a:srgbClr val="FFFFFF"/>
                </a:solidFill>
              </a:rPr>
              <a:t>Objectives?</a:t>
            </a:r>
          </a:p>
        </p:txBody>
      </p:sp>
      <p:graphicFrame>
        <p:nvGraphicFramePr>
          <p:cNvPr id="5" name="Content Placeholder 2">
            <a:extLst>
              <a:ext uri="{FF2B5EF4-FFF2-40B4-BE49-F238E27FC236}">
                <a16:creationId xmlns:a16="http://schemas.microsoft.com/office/drawing/2014/main" id="{BFBB4E31-1ED9-4B80-A4A4-1A1718A1C7EA}"/>
              </a:ext>
            </a:extLst>
          </p:cNvPr>
          <p:cNvGraphicFramePr>
            <a:graphicFrameLocks noGrp="1"/>
          </p:cNvGraphicFramePr>
          <p:nvPr>
            <p:ph idx="1"/>
            <p:extLst>
              <p:ext uri="{D42A27DB-BD31-4B8C-83A1-F6EECF244321}">
                <p14:modId xmlns:p14="http://schemas.microsoft.com/office/powerpoint/2010/main" val="126035406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225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1466E8-4B9A-4001-B906-426CE998695C}"/>
              </a:ext>
            </a:extLst>
          </p:cNvPr>
          <p:cNvSpPr txBox="1"/>
          <p:nvPr/>
        </p:nvSpPr>
        <p:spPr>
          <a:xfrm>
            <a:off x="1047751" y="1009649"/>
            <a:ext cx="8982074" cy="5878532"/>
          </a:xfrm>
          <a:prstGeom prst="rect">
            <a:avLst/>
          </a:prstGeom>
          <a:noFill/>
        </p:spPr>
        <p:txBody>
          <a:bodyPr wrap="square" rtlCol="0">
            <a:spAutoFit/>
          </a:bodyPr>
          <a:lstStyle/>
          <a:p>
            <a:r>
              <a:rPr lang="en-US" sz="3200" dirty="0"/>
              <a:t>What is the main research question?</a:t>
            </a:r>
          </a:p>
          <a:p>
            <a:r>
              <a:rPr lang="en-US" sz="3200" dirty="0"/>
              <a:t>Is there a higher incident of cancer in counties that contain a Superfund site?  </a:t>
            </a:r>
          </a:p>
          <a:p>
            <a:endParaRPr lang="en-US" sz="3200" dirty="0"/>
          </a:p>
          <a:p>
            <a:endParaRPr lang="en-US" sz="3200" dirty="0"/>
          </a:p>
          <a:p>
            <a:r>
              <a:rPr lang="en-US" sz="3200" dirty="0"/>
              <a:t>Hypothesis: </a:t>
            </a:r>
            <a:r>
              <a:rPr lang="en-US" sz="2800" dirty="0"/>
              <a:t>Due to the negative environment impact of superfund sites, the expectation is that cancer rates will be higher in the counties that contain Superfund site designations.</a:t>
            </a:r>
          </a:p>
          <a:p>
            <a:endParaRPr lang="en-US" sz="3200" dirty="0"/>
          </a:p>
          <a:p>
            <a:endParaRPr lang="en-US" sz="3200" dirty="0"/>
          </a:p>
          <a:p>
            <a:endParaRPr lang="en-US" dirty="0"/>
          </a:p>
          <a:p>
            <a:endParaRPr lang="en-US" dirty="0"/>
          </a:p>
        </p:txBody>
      </p:sp>
    </p:spTree>
    <p:extLst>
      <p:ext uri="{BB962C8B-B14F-4D97-AF65-F5344CB8AC3E}">
        <p14:creationId xmlns:p14="http://schemas.microsoft.com/office/powerpoint/2010/main" val="1835935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FF9DA-2DEE-4E40-9E57-8353580E579B}"/>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sz="4400"/>
              <a:t>What is a superfund site?</a:t>
            </a:r>
          </a:p>
        </p:txBody>
      </p:sp>
      <p:sp>
        <p:nvSpPr>
          <p:cNvPr id="4" name="Text Placeholder 3">
            <a:extLst>
              <a:ext uri="{FF2B5EF4-FFF2-40B4-BE49-F238E27FC236}">
                <a16:creationId xmlns:a16="http://schemas.microsoft.com/office/drawing/2014/main" id="{67986AA4-4241-40B8-820F-FDD06C4D5F7E}"/>
              </a:ext>
            </a:extLst>
          </p:cNvPr>
          <p:cNvSpPr>
            <a:spLocks noGrp="1"/>
          </p:cNvSpPr>
          <p:nvPr>
            <p:ph type="body" sz="half" idx="2"/>
          </p:nvPr>
        </p:nvSpPr>
        <p:spPr>
          <a:xfrm>
            <a:off x="762000" y="2279018"/>
            <a:ext cx="5314543" cy="3375920"/>
          </a:xfrm>
        </p:spPr>
        <p:txBody>
          <a:bodyPr vert="horz" lIns="91440" tIns="45720" rIns="91440" bIns="45720" rtlCol="0" anchor="t">
            <a:normAutofit/>
          </a:bodyPr>
          <a:lstStyle/>
          <a:p>
            <a:pPr indent="-228600">
              <a:buFont typeface="Arial" panose="020B0604020202020204" pitchFamily="34" charset="0"/>
              <a:buChar char="•"/>
            </a:pPr>
            <a:r>
              <a:rPr lang="en-US" sz="1500"/>
              <a:t>A superfund site is a contaminated site that exists due to the fact that hazardous waste materials are dumped or left out in the open. This leads to the particular site been unmanaged. </a:t>
            </a:r>
          </a:p>
          <a:p>
            <a:pPr indent="-228600">
              <a:buFont typeface="Arial" panose="020B0604020202020204" pitchFamily="34" charset="0"/>
              <a:buChar char="•"/>
            </a:pPr>
            <a:r>
              <a:rPr lang="en-US" sz="1500"/>
              <a:t>The EPA came up with the SUPERFUND program to help clean the hazardous materials. </a:t>
            </a:r>
          </a:p>
          <a:p>
            <a:pPr indent="-228600">
              <a:buFont typeface="Arial" panose="020B0604020202020204" pitchFamily="34" charset="0"/>
              <a:buChar char="•"/>
            </a:pPr>
            <a:r>
              <a:rPr lang="en-US" sz="1500"/>
              <a:t>What are the goals of the SUPERFUND?</a:t>
            </a:r>
          </a:p>
          <a:p>
            <a:pPr indent="-228600">
              <a:buFont typeface="Arial" panose="020B0604020202020204" pitchFamily="34" charset="0"/>
              <a:buChar char="•"/>
            </a:pPr>
            <a:r>
              <a:rPr lang="en-US" sz="1500"/>
              <a:t>1: Protect human health and environment by cleaning up the contaminated sites.</a:t>
            </a:r>
          </a:p>
          <a:p>
            <a:pPr indent="-228600">
              <a:buFont typeface="Arial" panose="020B0604020202020204" pitchFamily="34" charset="0"/>
              <a:buChar char="•"/>
            </a:pPr>
            <a:r>
              <a:rPr lang="en-US" sz="1500"/>
              <a:t>2:Make responsible parties pay and clean up(lets be honest here too much bureaucracy). </a:t>
            </a:r>
          </a:p>
          <a:p>
            <a:pPr indent="-228600">
              <a:buFont typeface="Arial" panose="020B0604020202020204" pitchFamily="34" charset="0"/>
              <a:buChar char="•"/>
            </a:pPr>
            <a:r>
              <a:rPr lang="en-US" sz="1500"/>
              <a:t>3: Return superfund sites to productive use. </a:t>
            </a:r>
          </a:p>
        </p:txBody>
      </p:sp>
      <p:sp>
        <p:nvSpPr>
          <p:cNvPr id="13" name="Freeform: Shape 1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Placeholder 5">
            <a:extLst>
              <a:ext uri="{FF2B5EF4-FFF2-40B4-BE49-F238E27FC236}">
                <a16:creationId xmlns:a16="http://schemas.microsoft.com/office/drawing/2014/main" id="{291E294B-3620-4DA8-A330-106132CD23B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3105" r="9532"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18322326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1C562E3-49F3-4CE5-96FD-D3B9B4917114}"/>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sz="4400" kern="1200">
                <a:solidFill>
                  <a:srgbClr val="FFFFFF"/>
                </a:solidFill>
                <a:latin typeface="+mj-lt"/>
                <a:ea typeface="+mj-ea"/>
                <a:cs typeface="+mj-cs"/>
              </a:rPr>
              <a:t>Cancer Types</a:t>
            </a:r>
          </a:p>
        </p:txBody>
      </p:sp>
      <p:sp>
        <p:nvSpPr>
          <p:cNvPr id="4" name="Text Placeholder 3">
            <a:extLst>
              <a:ext uri="{FF2B5EF4-FFF2-40B4-BE49-F238E27FC236}">
                <a16:creationId xmlns:a16="http://schemas.microsoft.com/office/drawing/2014/main" id="{7CE05658-88E7-456B-974E-EEB13285FE9C}"/>
              </a:ext>
            </a:extLst>
          </p:cNvPr>
          <p:cNvSpPr>
            <a:spLocks noGrp="1"/>
          </p:cNvSpPr>
          <p:nvPr>
            <p:ph type="body" sz="half" idx="2"/>
          </p:nvPr>
        </p:nvSpPr>
        <p:spPr>
          <a:xfrm>
            <a:off x="6090574" y="801866"/>
            <a:ext cx="5306084" cy="5230634"/>
          </a:xfrm>
        </p:spPr>
        <p:txBody>
          <a:bodyPr vert="horz" lIns="91440" tIns="45720" rIns="91440" bIns="45720" rtlCol="0" anchor="ctr">
            <a:normAutofit/>
          </a:bodyPr>
          <a:lstStyle/>
          <a:p>
            <a:pPr lvl="0" indent="-228600">
              <a:buFont typeface="Arial" panose="020B0604020202020204" pitchFamily="34" charset="0"/>
              <a:buChar char="•"/>
            </a:pPr>
            <a:r>
              <a:rPr lang="en-US" sz="2400" dirty="0">
                <a:solidFill>
                  <a:srgbClr val="000000"/>
                </a:solidFill>
              </a:rPr>
              <a:t>The Cancer types that we are  investigating are the following:</a:t>
            </a:r>
          </a:p>
          <a:p>
            <a:pPr lvl="0" indent="-228600">
              <a:buFont typeface="Arial" panose="020B0604020202020204" pitchFamily="34" charset="0"/>
              <a:buChar char="•"/>
            </a:pPr>
            <a:r>
              <a:rPr lang="en-US" sz="2400" dirty="0">
                <a:solidFill>
                  <a:srgbClr val="000000"/>
                </a:solidFill>
              </a:rPr>
              <a:t> Lung Cancer.</a:t>
            </a:r>
          </a:p>
          <a:p>
            <a:pPr lvl="0" indent="-228600">
              <a:buFont typeface="Arial" panose="020B0604020202020204" pitchFamily="34" charset="0"/>
              <a:buChar char="•"/>
            </a:pPr>
            <a:r>
              <a:rPr lang="en-US" sz="2400" dirty="0">
                <a:solidFill>
                  <a:srgbClr val="000000"/>
                </a:solidFill>
              </a:rPr>
              <a:t>Colon Cancer.</a:t>
            </a:r>
          </a:p>
          <a:p>
            <a:pPr lvl="0" indent="-228600">
              <a:buFont typeface="Arial" panose="020B0604020202020204" pitchFamily="34" charset="0"/>
              <a:buChar char="•"/>
            </a:pPr>
            <a:r>
              <a:rPr lang="en-US" sz="2400" dirty="0">
                <a:solidFill>
                  <a:srgbClr val="000000"/>
                </a:solidFill>
              </a:rPr>
              <a:t>Breast Cancer</a:t>
            </a:r>
          </a:p>
          <a:p>
            <a:pPr indent="-228600">
              <a:buFont typeface="Arial" panose="020B0604020202020204" pitchFamily="34" charset="0"/>
              <a:buChar char="•"/>
            </a:pPr>
            <a:r>
              <a:rPr lang="en-US" sz="2400" dirty="0">
                <a:solidFill>
                  <a:srgbClr val="000000"/>
                </a:solidFill>
              </a:rPr>
              <a:t>Prostate Cancer</a:t>
            </a:r>
          </a:p>
        </p:txBody>
      </p:sp>
    </p:spTree>
    <p:extLst>
      <p:ext uri="{BB962C8B-B14F-4D97-AF65-F5344CB8AC3E}">
        <p14:creationId xmlns:p14="http://schemas.microsoft.com/office/powerpoint/2010/main" val="3916881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66F2DA-AAE3-48B8-BB7A-3B5E716F9CCB}"/>
              </a:ext>
            </a:extLst>
          </p:cNvPr>
          <p:cNvSpPr>
            <a:spLocks noGrp="1"/>
          </p:cNvSpPr>
          <p:nvPr>
            <p:ph type="title"/>
          </p:nvPr>
        </p:nvSpPr>
        <p:spPr>
          <a:xfrm>
            <a:off x="5297762" y="1053711"/>
            <a:ext cx="5638994" cy="1424446"/>
          </a:xfrm>
        </p:spPr>
        <p:txBody>
          <a:bodyPr vert="horz" lIns="91440" tIns="45720" rIns="91440" bIns="45720" rtlCol="0" anchor="ctr">
            <a:normAutofit/>
          </a:bodyPr>
          <a:lstStyle/>
          <a:p>
            <a:r>
              <a:rPr lang="en-US" sz="4400">
                <a:solidFill>
                  <a:srgbClr val="FFFFFF"/>
                </a:solidFill>
              </a:rPr>
              <a:t>What are Cancers?</a:t>
            </a:r>
          </a:p>
        </p:txBody>
      </p:sp>
      <p:pic>
        <p:nvPicPr>
          <p:cNvPr id="5" name="Picture 4" descr="https://www.cancer.gov/PublishedContent/Images/images/research/science/dna/DNA-structure-article.__v70046598.jpg">
            <a:extLst>
              <a:ext uri="{FF2B5EF4-FFF2-40B4-BE49-F238E27FC236}">
                <a16:creationId xmlns:a16="http://schemas.microsoft.com/office/drawing/2014/main" id="{C89786D5-F756-4F6E-9B9A-DCF5807F6D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886" y="499659"/>
            <a:ext cx="3662730" cy="2747047"/>
          </a:xfrm>
          <a:prstGeom prst="rect">
            <a:avLst/>
          </a:prstGeom>
          <a:noFill/>
          <a:extLst>
            <a:ext uri="{909E8E84-426E-40DD-AFC4-6F175D3DCCD1}">
              <a14:hiddenFill xmlns:a14="http://schemas.microsoft.com/office/drawing/2010/main">
                <a:solidFill>
                  <a:srgbClr val="FFFFFF"/>
                </a:solidFill>
              </a14:hiddenFill>
            </a:ext>
          </a:extLst>
        </p:spPr>
      </p:pic>
      <p:cxnSp>
        <p:nvCxnSpPr>
          <p:cNvPr id="1033" name="Straight Connector 75">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1026" name="Picture 2" descr="A lung cancer cell dividing">
            <a:extLst>
              <a:ext uri="{FF2B5EF4-FFF2-40B4-BE49-F238E27FC236}">
                <a16:creationId xmlns:a16="http://schemas.microsoft.com/office/drawing/2014/main" id="{B4858D10-4036-4B4D-96D2-8CE2B13132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77" b="-1"/>
          <a:stretch/>
        </p:blipFill>
        <p:spPr bwMode="auto">
          <a:xfrm>
            <a:off x="481886" y="3918620"/>
            <a:ext cx="3662730" cy="2131414"/>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C7873AEE-38F9-4A8F-9B2E-3D5FCD191302}"/>
              </a:ext>
            </a:extLst>
          </p:cNvPr>
          <p:cNvSpPr>
            <a:spLocks noGrp="1"/>
          </p:cNvSpPr>
          <p:nvPr>
            <p:ph type="body" sz="half" idx="2"/>
          </p:nvPr>
        </p:nvSpPr>
        <p:spPr>
          <a:xfrm>
            <a:off x="5297762" y="2799889"/>
            <a:ext cx="5747187" cy="2987543"/>
          </a:xfrm>
        </p:spPr>
        <p:txBody>
          <a:bodyPr vert="horz" lIns="91440" tIns="45720" rIns="91440" bIns="45720" rtlCol="0" anchor="t">
            <a:normAutofit/>
          </a:bodyPr>
          <a:lstStyle/>
          <a:p>
            <a:pPr indent="-228600">
              <a:buFont typeface="Arial" panose="020B0604020202020204" pitchFamily="34" charset="0"/>
              <a:buChar char="•"/>
            </a:pPr>
            <a:r>
              <a:rPr lang="en-US" sz="2400" dirty="0">
                <a:solidFill>
                  <a:srgbClr val="FFFFFF"/>
                </a:solidFill>
              </a:rPr>
              <a:t>Cancer is a genetic disease that is caused by changes to genes that control the way a cell grows, function and how they divide. </a:t>
            </a:r>
          </a:p>
          <a:p>
            <a:pPr indent="-228600">
              <a:buFont typeface="Arial" panose="020B0604020202020204" pitchFamily="34" charset="0"/>
              <a:buChar char="•"/>
            </a:pPr>
            <a:endParaRPr lang="en-US" sz="2400" dirty="0">
              <a:solidFill>
                <a:srgbClr val="FFFFFF"/>
              </a:solidFill>
            </a:endParaRPr>
          </a:p>
          <a:p>
            <a:pPr indent="-228600">
              <a:buFont typeface="Arial" panose="020B0604020202020204" pitchFamily="34" charset="0"/>
              <a:buChar char="•"/>
            </a:pPr>
            <a:endParaRPr lang="en-US" sz="2400" dirty="0">
              <a:solidFill>
                <a:srgbClr val="FFFFFF"/>
              </a:solidFill>
            </a:endParaRPr>
          </a:p>
        </p:txBody>
      </p:sp>
    </p:spTree>
    <p:extLst>
      <p:ext uri="{BB962C8B-B14F-4D97-AF65-F5344CB8AC3E}">
        <p14:creationId xmlns:p14="http://schemas.microsoft.com/office/powerpoint/2010/main" val="317718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10F77A-3918-4E3D-ABFF-A2A505EEF07E}"/>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sz="4400">
                <a:solidFill>
                  <a:srgbClr val="FFFFFF"/>
                </a:solidFill>
              </a:rPr>
              <a:t>Cancer Incidents </a:t>
            </a:r>
          </a:p>
        </p:txBody>
      </p:sp>
      <p:graphicFrame>
        <p:nvGraphicFramePr>
          <p:cNvPr id="14" name="Text Placeholder 3">
            <a:extLst>
              <a:ext uri="{FF2B5EF4-FFF2-40B4-BE49-F238E27FC236}">
                <a16:creationId xmlns:a16="http://schemas.microsoft.com/office/drawing/2014/main" id="{67DC53FB-FCE7-4F06-B58C-9E3C997F991C}"/>
              </a:ext>
            </a:extLst>
          </p:cNvPr>
          <p:cNvGraphicFramePr/>
          <p:nvPr>
            <p:extLst>
              <p:ext uri="{D42A27DB-BD31-4B8C-83A1-F6EECF244321}">
                <p14:modId xmlns:p14="http://schemas.microsoft.com/office/powerpoint/2010/main" val="15102321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7130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F6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A72152-3718-45C1-ABD0-A3D512FBA778}"/>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a:solidFill>
                  <a:srgbClr val="FFFFFF"/>
                </a:solidFill>
              </a:rPr>
              <a:t>Data Visualization</a:t>
            </a:r>
          </a:p>
        </p:txBody>
      </p:sp>
      <p:pic>
        <p:nvPicPr>
          <p:cNvPr id="6" name="Picture Placeholder 5" descr="A picture containing cake, colorful, grass&#10;&#10;Description automatically generated">
            <a:extLst>
              <a:ext uri="{FF2B5EF4-FFF2-40B4-BE49-F238E27FC236}">
                <a16:creationId xmlns:a16="http://schemas.microsoft.com/office/drawing/2014/main" id="{EEC69EB6-1238-4B71-A89A-DE53C65647D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669" r="1668"/>
          <a:stretch/>
        </p:blipFill>
        <p:spPr>
          <a:xfrm>
            <a:off x="327547" y="321733"/>
            <a:ext cx="7058306" cy="4107392"/>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76D9AF0F-3435-4B8A-94FF-40BBB394EC04}"/>
              </a:ext>
            </a:extLst>
          </p:cNvPr>
          <p:cNvSpPr>
            <a:spLocks noGrp="1"/>
          </p:cNvSpPr>
          <p:nvPr>
            <p:ph type="body" sz="half" idx="2"/>
          </p:nvPr>
        </p:nvSpPr>
        <p:spPr>
          <a:xfrm>
            <a:off x="8029319" y="917725"/>
            <a:ext cx="3424739" cy="4852362"/>
          </a:xfrm>
        </p:spPr>
        <p:txBody>
          <a:bodyPr vert="horz" lIns="91440" tIns="45720" rIns="91440" bIns="45720" rtlCol="0" anchor="ctr">
            <a:normAutofit/>
          </a:bodyPr>
          <a:lstStyle/>
          <a:p>
            <a:pPr indent="-228600">
              <a:buFont typeface="Arial" panose="020B0604020202020204" pitchFamily="34" charset="0"/>
              <a:buChar char="•"/>
            </a:pPr>
            <a:r>
              <a:rPr lang="en-US" sz="2000" dirty="0">
                <a:solidFill>
                  <a:srgbClr val="FFFFFF"/>
                </a:solidFill>
              </a:rPr>
              <a:t>The Image on your left displays a heat map of superfund sites locations nationwide. </a:t>
            </a:r>
          </a:p>
        </p:txBody>
      </p:sp>
    </p:spTree>
    <p:extLst>
      <p:ext uri="{BB962C8B-B14F-4D97-AF65-F5344CB8AC3E}">
        <p14:creationId xmlns:p14="http://schemas.microsoft.com/office/powerpoint/2010/main" val="1400877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 screenshot of a social media post&#10;&#10;Description automatically generated">
            <a:extLst>
              <a:ext uri="{FF2B5EF4-FFF2-40B4-BE49-F238E27FC236}">
                <a16:creationId xmlns:a16="http://schemas.microsoft.com/office/drawing/2014/main" id="{2D7C8B89-639A-4518-B1D3-162FA45DC2B0}"/>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2599" r="16289" b="9090"/>
          <a:stretch/>
        </p:blipFill>
        <p:spPr>
          <a:xfrm>
            <a:off x="20" y="10"/>
            <a:ext cx="12191980" cy="6857990"/>
          </a:xfrm>
          <a:prstGeom prst="rect">
            <a:avLst/>
          </a:prstGeom>
        </p:spPr>
      </p:pic>
      <p:sp>
        <p:nvSpPr>
          <p:cNvPr id="25" name="Freeform: Shape 2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21AF23-48C5-4FD5-B219-1691A7B7833F}"/>
              </a:ext>
            </a:extLst>
          </p:cNvPr>
          <p:cNvSpPr>
            <a:spLocks noGrp="1"/>
          </p:cNvSpPr>
          <p:nvPr>
            <p:ph type="title"/>
          </p:nvPr>
        </p:nvSpPr>
        <p:spPr>
          <a:xfrm>
            <a:off x="7851031" y="632990"/>
            <a:ext cx="4062643" cy="1043409"/>
          </a:xfrm>
        </p:spPr>
        <p:txBody>
          <a:bodyPr vert="horz" lIns="91440" tIns="45720" rIns="91440" bIns="45720" rtlCol="0" anchor="ctr">
            <a:normAutofit/>
          </a:bodyPr>
          <a:lstStyle/>
          <a:p>
            <a:r>
              <a:rPr lang="en-US" sz="3300"/>
              <a:t>Superfund Count By State </a:t>
            </a:r>
          </a:p>
        </p:txBody>
      </p:sp>
      <p:sp>
        <p:nvSpPr>
          <p:cNvPr id="4" name="Text Placeholder 3">
            <a:extLst>
              <a:ext uri="{FF2B5EF4-FFF2-40B4-BE49-F238E27FC236}">
                <a16:creationId xmlns:a16="http://schemas.microsoft.com/office/drawing/2014/main" id="{4BE42A33-B73C-4997-9241-983106FD583A}"/>
              </a:ext>
            </a:extLst>
          </p:cNvPr>
          <p:cNvSpPr>
            <a:spLocks noGrp="1"/>
          </p:cNvSpPr>
          <p:nvPr>
            <p:ph type="body" sz="half" idx="2"/>
          </p:nvPr>
        </p:nvSpPr>
        <p:spPr>
          <a:xfrm>
            <a:off x="7621031" y="1774372"/>
            <a:ext cx="4062642" cy="2754086"/>
          </a:xfrm>
        </p:spPr>
        <p:txBody>
          <a:bodyPr vert="horz" lIns="91440" tIns="45720" rIns="91440" bIns="45720" rtlCol="0" anchor="t">
            <a:normAutofit/>
          </a:bodyPr>
          <a:lstStyle/>
          <a:p>
            <a:pPr indent="-228600">
              <a:buFont typeface="Arial" panose="020B0604020202020204" pitchFamily="34" charset="0"/>
              <a:buChar char="•"/>
            </a:pPr>
            <a:r>
              <a:rPr lang="en-US" sz="1800" dirty="0"/>
              <a:t>Here is a representation of how many superfund sites were found in each state. With NJ having the most sites. </a:t>
            </a:r>
          </a:p>
        </p:txBody>
      </p:sp>
    </p:spTree>
    <p:extLst>
      <p:ext uri="{BB962C8B-B14F-4D97-AF65-F5344CB8AC3E}">
        <p14:creationId xmlns:p14="http://schemas.microsoft.com/office/powerpoint/2010/main" val="4244305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592</Words>
  <Application>Microsoft Office PowerPoint</Application>
  <PresentationFormat>Widescreen</PresentationFormat>
  <Paragraphs>52</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University of Arizona Data Science Bootcamp </vt:lpstr>
      <vt:lpstr>Objectives?</vt:lpstr>
      <vt:lpstr>PowerPoint Presentation</vt:lpstr>
      <vt:lpstr>What is a superfund site?</vt:lpstr>
      <vt:lpstr>Cancer Types</vt:lpstr>
      <vt:lpstr>What are Cancers?</vt:lpstr>
      <vt:lpstr>Cancer Incidents </vt:lpstr>
      <vt:lpstr>Data Visualization</vt:lpstr>
      <vt:lpstr>Superfund Count By State </vt:lpstr>
      <vt:lpstr>Breast Cancer</vt:lpstr>
      <vt:lpstr>Data Visualization on Breast cancer</vt:lpstr>
      <vt:lpstr>More Data Visualization.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Arizona Data Science Bootcamp</dc:title>
  <dc:creator>Anthony Mutwol</dc:creator>
  <cp:lastModifiedBy>Anthony Mutwol</cp:lastModifiedBy>
  <cp:revision>2</cp:revision>
  <dcterms:created xsi:type="dcterms:W3CDTF">2019-01-24T00:40:17Z</dcterms:created>
  <dcterms:modified xsi:type="dcterms:W3CDTF">2019-01-24T01:48:04Z</dcterms:modified>
</cp:coreProperties>
</file>